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7" r:id="rId2"/>
    <p:sldId id="319" r:id="rId3"/>
    <p:sldId id="317" r:id="rId4"/>
    <p:sldId id="308" r:id="rId5"/>
    <p:sldId id="311" r:id="rId6"/>
    <p:sldId id="258" r:id="rId7"/>
    <p:sldId id="259" r:id="rId8"/>
    <p:sldId id="309" r:id="rId9"/>
    <p:sldId id="310" r:id="rId10"/>
    <p:sldId id="315" r:id="rId11"/>
    <p:sldId id="313" r:id="rId12"/>
    <p:sldId id="312" r:id="rId13"/>
    <p:sldId id="289" r:id="rId14"/>
    <p:sldId id="276" r:id="rId15"/>
    <p:sldId id="314" r:id="rId16"/>
    <p:sldId id="316" r:id="rId17"/>
    <p:sldId id="318" r:id="rId18"/>
    <p:sldId id="262" r:id="rId19"/>
    <p:sldId id="306" r:id="rId20"/>
    <p:sldId id="260" r:id="rId21"/>
    <p:sldId id="261" r:id="rId22"/>
    <p:sldId id="30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197"/>
  </p:normalViewPr>
  <p:slideViewPr>
    <p:cSldViewPr snapToGrid="0">
      <p:cViewPr varScale="1">
        <p:scale>
          <a:sx n="114" d="100"/>
          <a:sy n="114" d="100"/>
        </p:scale>
        <p:origin x="37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1D8533-67AA-3747-A434-2C5CF50542B2}" type="datetimeFigureOut">
              <a:rPr lang="en-US" smtClean="0"/>
              <a:t>11/14/22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5ED35B-3B55-784B-A3E3-2F5F786E229A}" type="slidenum">
              <a:rPr lang="en-US" smtClean="0"/>
              <a:t>‹#›</a:t>
            </a:fld>
            <a:endParaRPr lang="en-US"/>
          </a:p>
        </p:txBody>
      </p:sp>
    </p:spTree>
    <p:extLst>
      <p:ext uri="{BB962C8B-B14F-4D97-AF65-F5344CB8AC3E}">
        <p14:creationId xmlns:p14="http://schemas.microsoft.com/office/powerpoint/2010/main" val="2268095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87e94b740b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87e94b740b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g187e94b740b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83D3B-5506-616A-424E-D8B7301E23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91A89B-554B-0CC4-14FC-F5FFF1E07C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BBECBC-59C1-3386-FB11-0FBB22184291}"/>
              </a:ext>
            </a:extLst>
          </p:cNvPr>
          <p:cNvSpPr>
            <a:spLocks noGrp="1"/>
          </p:cNvSpPr>
          <p:nvPr>
            <p:ph type="dt" sz="half" idx="10"/>
          </p:nvPr>
        </p:nvSpPr>
        <p:spPr/>
        <p:txBody>
          <a:bodyPr/>
          <a:lstStyle/>
          <a:p>
            <a:fld id="{E6D542E0-D8B2-154C-9E73-F376E3481D09}" type="datetimeFigureOut">
              <a:rPr lang="en-US" smtClean="0"/>
              <a:t>11/14/22</a:t>
            </a:fld>
            <a:endParaRPr lang="en-US"/>
          </a:p>
        </p:txBody>
      </p:sp>
      <p:sp>
        <p:nvSpPr>
          <p:cNvPr id="5" name="Footer Placeholder 4">
            <a:extLst>
              <a:ext uri="{FF2B5EF4-FFF2-40B4-BE49-F238E27FC236}">
                <a16:creationId xmlns:a16="http://schemas.microsoft.com/office/drawing/2014/main" id="{26E61E51-6BC4-45AB-B629-363C884ED9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830174-5364-9DD8-F1DC-67E343765C61}"/>
              </a:ext>
            </a:extLst>
          </p:cNvPr>
          <p:cNvSpPr>
            <a:spLocks noGrp="1"/>
          </p:cNvSpPr>
          <p:nvPr>
            <p:ph type="sldNum" sz="quarter" idx="12"/>
          </p:nvPr>
        </p:nvSpPr>
        <p:spPr/>
        <p:txBody>
          <a:bodyPr/>
          <a:lstStyle/>
          <a:p>
            <a:fld id="{793B6A08-71E4-994A-8D75-7FF728C72A60}" type="slidenum">
              <a:rPr lang="en-US" smtClean="0"/>
              <a:t>‹#›</a:t>
            </a:fld>
            <a:endParaRPr lang="en-US"/>
          </a:p>
        </p:txBody>
      </p:sp>
    </p:spTree>
    <p:extLst>
      <p:ext uri="{BB962C8B-B14F-4D97-AF65-F5344CB8AC3E}">
        <p14:creationId xmlns:p14="http://schemas.microsoft.com/office/powerpoint/2010/main" val="3273510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73C79-58F8-5A4E-4E3B-4E784855BB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C3345F-98FD-BEA4-1347-7B11F4D357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E0DDE7-E59A-9FF4-9E5E-21C73CA10508}"/>
              </a:ext>
            </a:extLst>
          </p:cNvPr>
          <p:cNvSpPr>
            <a:spLocks noGrp="1"/>
          </p:cNvSpPr>
          <p:nvPr>
            <p:ph type="dt" sz="half" idx="10"/>
          </p:nvPr>
        </p:nvSpPr>
        <p:spPr/>
        <p:txBody>
          <a:bodyPr/>
          <a:lstStyle/>
          <a:p>
            <a:fld id="{E6D542E0-D8B2-154C-9E73-F376E3481D09}" type="datetimeFigureOut">
              <a:rPr lang="en-US" smtClean="0"/>
              <a:t>11/14/22</a:t>
            </a:fld>
            <a:endParaRPr lang="en-US"/>
          </a:p>
        </p:txBody>
      </p:sp>
      <p:sp>
        <p:nvSpPr>
          <p:cNvPr id="5" name="Footer Placeholder 4">
            <a:extLst>
              <a:ext uri="{FF2B5EF4-FFF2-40B4-BE49-F238E27FC236}">
                <a16:creationId xmlns:a16="http://schemas.microsoft.com/office/drawing/2014/main" id="{775B6C6A-C1EF-0096-1FD5-4F96292823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54776-298C-04CD-06DF-BDEC737E7341}"/>
              </a:ext>
            </a:extLst>
          </p:cNvPr>
          <p:cNvSpPr>
            <a:spLocks noGrp="1"/>
          </p:cNvSpPr>
          <p:nvPr>
            <p:ph type="sldNum" sz="quarter" idx="12"/>
          </p:nvPr>
        </p:nvSpPr>
        <p:spPr/>
        <p:txBody>
          <a:bodyPr/>
          <a:lstStyle/>
          <a:p>
            <a:fld id="{793B6A08-71E4-994A-8D75-7FF728C72A60}" type="slidenum">
              <a:rPr lang="en-US" smtClean="0"/>
              <a:t>‹#›</a:t>
            </a:fld>
            <a:endParaRPr lang="en-US"/>
          </a:p>
        </p:txBody>
      </p:sp>
    </p:spTree>
    <p:extLst>
      <p:ext uri="{BB962C8B-B14F-4D97-AF65-F5344CB8AC3E}">
        <p14:creationId xmlns:p14="http://schemas.microsoft.com/office/powerpoint/2010/main" val="2012527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AAC233-8A58-BE28-610F-0F4C18230E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3A045C-0E3A-D16F-1905-807464B976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51F75F-4EAC-3DAD-15C6-C3D8429AE743}"/>
              </a:ext>
            </a:extLst>
          </p:cNvPr>
          <p:cNvSpPr>
            <a:spLocks noGrp="1"/>
          </p:cNvSpPr>
          <p:nvPr>
            <p:ph type="dt" sz="half" idx="10"/>
          </p:nvPr>
        </p:nvSpPr>
        <p:spPr/>
        <p:txBody>
          <a:bodyPr/>
          <a:lstStyle/>
          <a:p>
            <a:fld id="{E6D542E0-D8B2-154C-9E73-F376E3481D09}" type="datetimeFigureOut">
              <a:rPr lang="en-US" smtClean="0"/>
              <a:t>11/14/22</a:t>
            </a:fld>
            <a:endParaRPr lang="en-US"/>
          </a:p>
        </p:txBody>
      </p:sp>
      <p:sp>
        <p:nvSpPr>
          <p:cNvPr id="5" name="Footer Placeholder 4">
            <a:extLst>
              <a:ext uri="{FF2B5EF4-FFF2-40B4-BE49-F238E27FC236}">
                <a16:creationId xmlns:a16="http://schemas.microsoft.com/office/drawing/2014/main" id="{B9ED2785-3C9B-DD3D-E1BE-8826905065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7AD448-AFC0-8759-67EB-655CAD963F1F}"/>
              </a:ext>
            </a:extLst>
          </p:cNvPr>
          <p:cNvSpPr>
            <a:spLocks noGrp="1"/>
          </p:cNvSpPr>
          <p:nvPr>
            <p:ph type="sldNum" sz="quarter" idx="12"/>
          </p:nvPr>
        </p:nvSpPr>
        <p:spPr/>
        <p:txBody>
          <a:bodyPr/>
          <a:lstStyle/>
          <a:p>
            <a:fld id="{793B6A08-71E4-994A-8D75-7FF728C72A60}" type="slidenum">
              <a:rPr lang="en-US" smtClean="0"/>
              <a:t>‹#›</a:t>
            </a:fld>
            <a:endParaRPr lang="en-US"/>
          </a:p>
        </p:txBody>
      </p:sp>
    </p:spTree>
    <p:extLst>
      <p:ext uri="{BB962C8B-B14F-4D97-AF65-F5344CB8AC3E}">
        <p14:creationId xmlns:p14="http://schemas.microsoft.com/office/powerpoint/2010/main" val="2553867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946B7-CDC9-3950-4100-BB8AA5C412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DFE580-BF77-FC0A-0AAC-335CDF0EE1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F3FF5D-D195-0045-C2E1-E8009F446EEA}"/>
              </a:ext>
            </a:extLst>
          </p:cNvPr>
          <p:cNvSpPr>
            <a:spLocks noGrp="1"/>
          </p:cNvSpPr>
          <p:nvPr>
            <p:ph type="dt" sz="half" idx="10"/>
          </p:nvPr>
        </p:nvSpPr>
        <p:spPr/>
        <p:txBody>
          <a:bodyPr/>
          <a:lstStyle/>
          <a:p>
            <a:fld id="{E6D542E0-D8B2-154C-9E73-F376E3481D09}" type="datetimeFigureOut">
              <a:rPr lang="en-US" smtClean="0"/>
              <a:t>11/14/22</a:t>
            </a:fld>
            <a:endParaRPr lang="en-US"/>
          </a:p>
        </p:txBody>
      </p:sp>
      <p:sp>
        <p:nvSpPr>
          <p:cNvPr id="5" name="Footer Placeholder 4">
            <a:extLst>
              <a:ext uri="{FF2B5EF4-FFF2-40B4-BE49-F238E27FC236}">
                <a16:creationId xmlns:a16="http://schemas.microsoft.com/office/drawing/2014/main" id="{C75BB473-97B4-EFFD-32CB-A81C1F36FD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3B837C-6B92-1DD2-9F7D-A85A55A156B0}"/>
              </a:ext>
            </a:extLst>
          </p:cNvPr>
          <p:cNvSpPr>
            <a:spLocks noGrp="1"/>
          </p:cNvSpPr>
          <p:nvPr>
            <p:ph type="sldNum" sz="quarter" idx="12"/>
          </p:nvPr>
        </p:nvSpPr>
        <p:spPr/>
        <p:txBody>
          <a:bodyPr/>
          <a:lstStyle/>
          <a:p>
            <a:fld id="{793B6A08-71E4-994A-8D75-7FF728C72A60}" type="slidenum">
              <a:rPr lang="en-US" smtClean="0"/>
              <a:t>‹#›</a:t>
            </a:fld>
            <a:endParaRPr lang="en-US"/>
          </a:p>
        </p:txBody>
      </p:sp>
    </p:spTree>
    <p:extLst>
      <p:ext uri="{BB962C8B-B14F-4D97-AF65-F5344CB8AC3E}">
        <p14:creationId xmlns:p14="http://schemas.microsoft.com/office/powerpoint/2010/main" val="1763490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0C8A7-1734-5A12-2D96-867DF1C33E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0793A8-2829-24D8-9948-65632AFFA0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AEC27A-5CEC-3422-835E-93785AF08D55}"/>
              </a:ext>
            </a:extLst>
          </p:cNvPr>
          <p:cNvSpPr>
            <a:spLocks noGrp="1"/>
          </p:cNvSpPr>
          <p:nvPr>
            <p:ph type="dt" sz="half" idx="10"/>
          </p:nvPr>
        </p:nvSpPr>
        <p:spPr/>
        <p:txBody>
          <a:bodyPr/>
          <a:lstStyle/>
          <a:p>
            <a:fld id="{E6D542E0-D8B2-154C-9E73-F376E3481D09}" type="datetimeFigureOut">
              <a:rPr lang="en-US" smtClean="0"/>
              <a:t>11/14/22</a:t>
            </a:fld>
            <a:endParaRPr lang="en-US"/>
          </a:p>
        </p:txBody>
      </p:sp>
      <p:sp>
        <p:nvSpPr>
          <p:cNvPr id="5" name="Footer Placeholder 4">
            <a:extLst>
              <a:ext uri="{FF2B5EF4-FFF2-40B4-BE49-F238E27FC236}">
                <a16:creationId xmlns:a16="http://schemas.microsoft.com/office/drawing/2014/main" id="{2ECB04C6-63BF-F277-C6AC-ED7EFBEB7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EFEC0E-886F-765F-7997-0EA43CDB6133}"/>
              </a:ext>
            </a:extLst>
          </p:cNvPr>
          <p:cNvSpPr>
            <a:spLocks noGrp="1"/>
          </p:cNvSpPr>
          <p:nvPr>
            <p:ph type="sldNum" sz="quarter" idx="12"/>
          </p:nvPr>
        </p:nvSpPr>
        <p:spPr/>
        <p:txBody>
          <a:bodyPr/>
          <a:lstStyle/>
          <a:p>
            <a:fld id="{793B6A08-71E4-994A-8D75-7FF728C72A60}" type="slidenum">
              <a:rPr lang="en-US" smtClean="0"/>
              <a:t>‹#›</a:t>
            </a:fld>
            <a:endParaRPr lang="en-US"/>
          </a:p>
        </p:txBody>
      </p:sp>
    </p:spTree>
    <p:extLst>
      <p:ext uri="{BB962C8B-B14F-4D97-AF65-F5344CB8AC3E}">
        <p14:creationId xmlns:p14="http://schemas.microsoft.com/office/powerpoint/2010/main" val="303953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818AC-123E-B678-FDB4-A6864A61BF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1FC258-A198-1A81-23A3-0D4A3F4BF7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CC4903-EF12-F405-0627-83EDD33325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BE9D14-7572-B844-F6D8-ECFA35343BE1}"/>
              </a:ext>
            </a:extLst>
          </p:cNvPr>
          <p:cNvSpPr>
            <a:spLocks noGrp="1"/>
          </p:cNvSpPr>
          <p:nvPr>
            <p:ph type="dt" sz="half" idx="10"/>
          </p:nvPr>
        </p:nvSpPr>
        <p:spPr/>
        <p:txBody>
          <a:bodyPr/>
          <a:lstStyle/>
          <a:p>
            <a:fld id="{E6D542E0-D8B2-154C-9E73-F376E3481D09}" type="datetimeFigureOut">
              <a:rPr lang="en-US" smtClean="0"/>
              <a:t>11/14/22</a:t>
            </a:fld>
            <a:endParaRPr lang="en-US"/>
          </a:p>
        </p:txBody>
      </p:sp>
      <p:sp>
        <p:nvSpPr>
          <p:cNvPr id="6" name="Footer Placeholder 5">
            <a:extLst>
              <a:ext uri="{FF2B5EF4-FFF2-40B4-BE49-F238E27FC236}">
                <a16:creationId xmlns:a16="http://schemas.microsoft.com/office/drawing/2014/main" id="{A0C6059E-C989-490D-282F-1DF3E35CE4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E0BEF5-0F06-6422-A304-F39D5094F4FD}"/>
              </a:ext>
            </a:extLst>
          </p:cNvPr>
          <p:cNvSpPr>
            <a:spLocks noGrp="1"/>
          </p:cNvSpPr>
          <p:nvPr>
            <p:ph type="sldNum" sz="quarter" idx="12"/>
          </p:nvPr>
        </p:nvSpPr>
        <p:spPr/>
        <p:txBody>
          <a:bodyPr/>
          <a:lstStyle/>
          <a:p>
            <a:fld id="{793B6A08-71E4-994A-8D75-7FF728C72A60}" type="slidenum">
              <a:rPr lang="en-US" smtClean="0"/>
              <a:t>‹#›</a:t>
            </a:fld>
            <a:endParaRPr lang="en-US"/>
          </a:p>
        </p:txBody>
      </p:sp>
    </p:spTree>
    <p:extLst>
      <p:ext uri="{BB962C8B-B14F-4D97-AF65-F5344CB8AC3E}">
        <p14:creationId xmlns:p14="http://schemas.microsoft.com/office/powerpoint/2010/main" val="4159497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4BAD-A67F-2531-B049-DFD4068433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CF7112-E6B5-F438-A262-B568D48A45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13C847-3E6A-B5EF-1EB5-A71A92CB7F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E7542D-753A-CB1B-29E4-E204444067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A1FB96-C108-F0D9-2DBF-34111708BA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A51A4F-3797-462E-30DF-E8970E62555B}"/>
              </a:ext>
            </a:extLst>
          </p:cNvPr>
          <p:cNvSpPr>
            <a:spLocks noGrp="1"/>
          </p:cNvSpPr>
          <p:nvPr>
            <p:ph type="dt" sz="half" idx="10"/>
          </p:nvPr>
        </p:nvSpPr>
        <p:spPr/>
        <p:txBody>
          <a:bodyPr/>
          <a:lstStyle/>
          <a:p>
            <a:fld id="{E6D542E0-D8B2-154C-9E73-F376E3481D09}" type="datetimeFigureOut">
              <a:rPr lang="en-US" smtClean="0"/>
              <a:t>11/14/22</a:t>
            </a:fld>
            <a:endParaRPr lang="en-US"/>
          </a:p>
        </p:txBody>
      </p:sp>
      <p:sp>
        <p:nvSpPr>
          <p:cNvPr id="8" name="Footer Placeholder 7">
            <a:extLst>
              <a:ext uri="{FF2B5EF4-FFF2-40B4-BE49-F238E27FC236}">
                <a16:creationId xmlns:a16="http://schemas.microsoft.com/office/drawing/2014/main" id="{A00729E7-D104-B1AB-E90C-97247667BF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F7676F-8FC0-C6A3-B59E-FFD889C3B1FD}"/>
              </a:ext>
            </a:extLst>
          </p:cNvPr>
          <p:cNvSpPr>
            <a:spLocks noGrp="1"/>
          </p:cNvSpPr>
          <p:nvPr>
            <p:ph type="sldNum" sz="quarter" idx="12"/>
          </p:nvPr>
        </p:nvSpPr>
        <p:spPr/>
        <p:txBody>
          <a:bodyPr/>
          <a:lstStyle/>
          <a:p>
            <a:fld id="{793B6A08-71E4-994A-8D75-7FF728C72A60}" type="slidenum">
              <a:rPr lang="en-US" smtClean="0"/>
              <a:t>‹#›</a:t>
            </a:fld>
            <a:endParaRPr lang="en-US"/>
          </a:p>
        </p:txBody>
      </p:sp>
    </p:spTree>
    <p:extLst>
      <p:ext uri="{BB962C8B-B14F-4D97-AF65-F5344CB8AC3E}">
        <p14:creationId xmlns:p14="http://schemas.microsoft.com/office/powerpoint/2010/main" val="1606888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786F9-341F-885F-37FC-1C0564BBB6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2E6DFC-2ED6-E387-1F72-EEF6B00A2538}"/>
              </a:ext>
            </a:extLst>
          </p:cNvPr>
          <p:cNvSpPr>
            <a:spLocks noGrp="1"/>
          </p:cNvSpPr>
          <p:nvPr>
            <p:ph type="dt" sz="half" idx="10"/>
          </p:nvPr>
        </p:nvSpPr>
        <p:spPr/>
        <p:txBody>
          <a:bodyPr/>
          <a:lstStyle/>
          <a:p>
            <a:fld id="{E6D542E0-D8B2-154C-9E73-F376E3481D09}" type="datetimeFigureOut">
              <a:rPr lang="en-US" smtClean="0"/>
              <a:t>11/14/22</a:t>
            </a:fld>
            <a:endParaRPr lang="en-US"/>
          </a:p>
        </p:txBody>
      </p:sp>
      <p:sp>
        <p:nvSpPr>
          <p:cNvPr id="4" name="Footer Placeholder 3">
            <a:extLst>
              <a:ext uri="{FF2B5EF4-FFF2-40B4-BE49-F238E27FC236}">
                <a16:creationId xmlns:a16="http://schemas.microsoft.com/office/drawing/2014/main" id="{412C7EE2-F8E7-5074-8A77-850A938369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F1A48B-6A5D-700F-5F23-E41E652E01C1}"/>
              </a:ext>
            </a:extLst>
          </p:cNvPr>
          <p:cNvSpPr>
            <a:spLocks noGrp="1"/>
          </p:cNvSpPr>
          <p:nvPr>
            <p:ph type="sldNum" sz="quarter" idx="12"/>
          </p:nvPr>
        </p:nvSpPr>
        <p:spPr/>
        <p:txBody>
          <a:bodyPr/>
          <a:lstStyle/>
          <a:p>
            <a:fld id="{793B6A08-71E4-994A-8D75-7FF728C72A60}" type="slidenum">
              <a:rPr lang="en-US" smtClean="0"/>
              <a:t>‹#›</a:t>
            </a:fld>
            <a:endParaRPr lang="en-US"/>
          </a:p>
        </p:txBody>
      </p:sp>
    </p:spTree>
    <p:extLst>
      <p:ext uri="{BB962C8B-B14F-4D97-AF65-F5344CB8AC3E}">
        <p14:creationId xmlns:p14="http://schemas.microsoft.com/office/powerpoint/2010/main" val="2492511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4B5D9F-0D14-E0C3-2BF6-EEB585858D52}"/>
              </a:ext>
            </a:extLst>
          </p:cNvPr>
          <p:cNvSpPr>
            <a:spLocks noGrp="1"/>
          </p:cNvSpPr>
          <p:nvPr>
            <p:ph type="dt" sz="half" idx="10"/>
          </p:nvPr>
        </p:nvSpPr>
        <p:spPr/>
        <p:txBody>
          <a:bodyPr/>
          <a:lstStyle/>
          <a:p>
            <a:fld id="{E6D542E0-D8B2-154C-9E73-F376E3481D09}" type="datetimeFigureOut">
              <a:rPr lang="en-US" smtClean="0"/>
              <a:t>11/14/22</a:t>
            </a:fld>
            <a:endParaRPr lang="en-US"/>
          </a:p>
        </p:txBody>
      </p:sp>
      <p:sp>
        <p:nvSpPr>
          <p:cNvPr id="3" name="Footer Placeholder 2">
            <a:extLst>
              <a:ext uri="{FF2B5EF4-FFF2-40B4-BE49-F238E27FC236}">
                <a16:creationId xmlns:a16="http://schemas.microsoft.com/office/drawing/2014/main" id="{958BE3D6-3B9E-AE94-C2BA-0886E5BD9C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B13040-9642-F956-6D31-17122B62DF25}"/>
              </a:ext>
            </a:extLst>
          </p:cNvPr>
          <p:cNvSpPr>
            <a:spLocks noGrp="1"/>
          </p:cNvSpPr>
          <p:nvPr>
            <p:ph type="sldNum" sz="quarter" idx="12"/>
          </p:nvPr>
        </p:nvSpPr>
        <p:spPr/>
        <p:txBody>
          <a:bodyPr/>
          <a:lstStyle/>
          <a:p>
            <a:fld id="{793B6A08-71E4-994A-8D75-7FF728C72A60}" type="slidenum">
              <a:rPr lang="en-US" smtClean="0"/>
              <a:t>‹#›</a:t>
            </a:fld>
            <a:endParaRPr lang="en-US"/>
          </a:p>
        </p:txBody>
      </p:sp>
    </p:spTree>
    <p:extLst>
      <p:ext uri="{BB962C8B-B14F-4D97-AF65-F5344CB8AC3E}">
        <p14:creationId xmlns:p14="http://schemas.microsoft.com/office/powerpoint/2010/main" val="2340070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81385-3634-445B-1F24-2E95D034B5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CC9E0A-5D1C-0FF8-D8AE-673F30732A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7BF99-7B6D-757B-C928-23EC1C047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6C5660-094C-ED4D-575D-BACC8F432EE1}"/>
              </a:ext>
            </a:extLst>
          </p:cNvPr>
          <p:cNvSpPr>
            <a:spLocks noGrp="1"/>
          </p:cNvSpPr>
          <p:nvPr>
            <p:ph type="dt" sz="half" idx="10"/>
          </p:nvPr>
        </p:nvSpPr>
        <p:spPr/>
        <p:txBody>
          <a:bodyPr/>
          <a:lstStyle/>
          <a:p>
            <a:fld id="{E6D542E0-D8B2-154C-9E73-F376E3481D09}" type="datetimeFigureOut">
              <a:rPr lang="en-US" smtClean="0"/>
              <a:t>11/14/22</a:t>
            </a:fld>
            <a:endParaRPr lang="en-US"/>
          </a:p>
        </p:txBody>
      </p:sp>
      <p:sp>
        <p:nvSpPr>
          <p:cNvPr id="6" name="Footer Placeholder 5">
            <a:extLst>
              <a:ext uri="{FF2B5EF4-FFF2-40B4-BE49-F238E27FC236}">
                <a16:creationId xmlns:a16="http://schemas.microsoft.com/office/drawing/2014/main" id="{E028FAA2-7687-C218-E0C6-2D9FA8DD8F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FE8FC0-2629-CFD9-5C10-0FC1C3415BD1}"/>
              </a:ext>
            </a:extLst>
          </p:cNvPr>
          <p:cNvSpPr>
            <a:spLocks noGrp="1"/>
          </p:cNvSpPr>
          <p:nvPr>
            <p:ph type="sldNum" sz="quarter" idx="12"/>
          </p:nvPr>
        </p:nvSpPr>
        <p:spPr/>
        <p:txBody>
          <a:bodyPr/>
          <a:lstStyle/>
          <a:p>
            <a:fld id="{793B6A08-71E4-994A-8D75-7FF728C72A60}" type="slidenum">
              <a:rPr lang="en-US" smtClean="0"/>
              <a:t>‹#›</a:t>
            </a:fld>
            <a:endParaRPr lang="en-US"/>
          </a:p>
        </p:txBody>
      </p:sp>
    </p:spTree>
    <p:extLst>
      <p:ext uri="{BB962C8B-B14F-4D97-AF65-F5344CB8AC3E}">
        <p14:creationId xmlns:p14="http://schemas.microsoft.com/office/powerpoint/2010/main" val="3985423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86F84-5E04-AE8C-94E8-577EA7E0B9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4D133B-B6EC-401C-223E-C0E7872836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C8B366-B59D-D5B1-C358-CE7E8949A4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A66246-65A8-B09B-F9F8-991BA683275A}"/>
              </a:ext>
            </a:extLst>
          </p:cNvPr>
          <p:cNvSpPr>
            <a:spLocks noGrp="1"/>
          </p:cNvSpPr>
          <p:nvPr>
            <p:ph type="dt" sz="half" idx="10"/>
          </p:nvPr>
        </p:nvSpPr>
        <p:spPr/>
        <p:txBody>
          <a:bodyPr/>
          <a:lstStyle/>
          <a:p>
            <a:fld id="{E6D542E0-D8B2-154C-9E73-F376E3481D09}" type="datetimeFigureOut">
              <a:rPr lang="en-US" smtClean="0"/>
              <a:t>11/14/22</a:t>
            </a:fld>
            <a:endParaRPr lang="en-US"/>
          </a:p>
        </p:txBody>
      </p:sp>
      <p:sp>
        <p:nvSpPr>
          <p:cNvPr id="6" name="Footer Placeholder 5">
            <a:extLst>
              <a:ext uri="{FF2B5EF4-FFF2-40B4-BE49-F238E27FC236}">
                <a16:creationId xmlns:a16="http://schemas.microsoft.com/office/drawing/2014/main" id="{1AE58DA0-6DE1-2965-44FA-2638AAB65A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764761-7B6C-8296-EEDA-BFB47CE76288}"/>
              </a:ext>
            </a:extLst>
          </p:cNvPr>
          <p:cNvSpPr>
            <a:spLocks noGrp="1"/>
          </p:cNvSpPr>
          <p:nvPr>
            <p:ph type="sldNum" sz="quarter" idx="12"/>
          </p:nvPr>
        </p:nvSpPr>
        <p:spPr/>
        <p:txBody>
          <a:bodyPr/>
          <a:lstStyle/>
          <a:p>
            <a:fld id="{793B6A08-71E4-994A-8D75-7FF728C72A60}" type="slidenum">
              <a:rPr lang="en-US" smtClean="0"/>
              <a:t>‹#›</a:t>
            </a:fld>
            <a:endParaRPr lang="en-US"/>
          </a:p>
        </p:txBody>
      </p:sp>
    </p:spTree>
    <p:extLst>
      <p:ext uri="{BB962C8B-B14F-4D97-AF65-F5344CB8AC3E}">
        <p14:creationId xmlns:p14="http://schemas.microsoft.com/office/powerpoint/2010/main" val="1093943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39D3EC-4646-A24A-E6D5-35C6D812D5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A76805-1864-0D4D-A8CC-13902EE814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91C861-A2C8-E33D-3EAA-D4C52B8536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542E0-D8B2-154C-9E73-F376E3481D09}" type="datetimeFigureOut">
              <a:rPr lang="en-US" smtClean="0"/>
              <a:t>11/14/22</a:t>
            </a:fld>
            <a:endParaRPr lang="en-US"/>
          </a:p>
        </p:txBody>
      </p:sp>
      <p:sp>
        <p:nvSpPr>
          <p:cNvPr id="5" name="Footer Placeholder 4">
            <a:extLst>
              <a:ext uri="{FF2B5EF4-FFF2-40B4-BE49-F238E27FC236}">
                <a16:creationId xmlns:a16="http://schemas.microsoft.com/office/drawing/2014/main" id="{451DCED4-7B05-ED26-5010-03B90F2F15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17B305-7CBD-101B-B589-3D89425E37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B6A08-71E4-994A-8D75-7FF728C72A60}" type="slidenum">
              <a:rPr lang="en-US" smtClean="0"/>
              <a:t>‹#›</a:t>
            </a:fld>
            <a:endParaRPr lang="en-US"/>
          </a:p>
        </p:txBody>
      </p:sp>
    </p:spTree>
    <p:extLst>
      <p:ext uri="{BB962C8B-B14F-4D97-AF65-F5344CB8AC3E}">
        <p14:creationId xmlns:p14="http://schemas.microsoft.com/office/powerpoint/2010/main" val="3229578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axpayeradvocate.irs.gov/news/nta-blog-If-You-Didnt-Get-Your-EIP-Your-Joint-Return-May-Be-the-Reason-Wh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procedurallytaxing.com/innocent-spouse-bench-opinion-part-1/" TargetMode="External"/><Relationship Id="rId2" Type="http://schemas.openxmlformats.org/officeDocument/2006/relationships/hyperlink" Target="https://procedurallytaxing.com/the-fatty-rule-for-post-tfa-innocent-spouse-cases-an-early-look-at-the-otherwise-unavailable-evidence-exception/"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procedurallytaxing.com/what-happens-after-boechler-part-2-the-irs-argues-the-floodgates-will-open-if-the-tax-court-follows-boechler-in-interpreting-irc-6213a%EF%BF%BC/" TargetMode="External"/><Relationship Id="rId2" Type="http://schemas.openxmlformats.org/officeDocument/2006/relationships/hyperlink" Target="https://procedurallytaxing.com/what-happens-after-boechler-part-1-the-irs-argues-irc-6330-is-unique/"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procedurallytaxing.com/what-happens-after-boechler-part-4-the-irs-argues-that-equitable-tolling-would-not-apply-in-deficiency-cases-%EF%BF%BC/" TargetMode="External"/><Relationship Id="rId4" Type="http://schemas.openxmlformats.org/officeDocument/2006/relationships/hyperlink" Target="https://procedurallytaxing.com/what-happens-after-boechler-part-3-the-irs-argues-that-irc-7459-requires-that-irc-6213a-treat-the-time-for-filing-a-tax-court-petition-as-jurisdictional%EF%BF%BC/"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rocedurallytaxing.com/second-appellate-case-on-whether-irc-6213as-deadline-is-still-jurisdictional-and-first-tax-court-case-involving-irc-6015e1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g187e94b740b_0_0"/>
          <p:cNvSpPr txBox="1">
            <a:spLocks noGrp="1"/>
          </p:cNvSpPr>
          <p:nvPr>
            <p:ph type="ctrTitle"/>
          </p:nvPr>
        </p:nvSpPr>
        <p:spPr>
          <a:xfrm>
            <a:off x="1037111" y="764661"/>
            <a:ext cx="9911937" cy="2441677"/>
          </a:xfrm>
          <a:prstGeom prst="rect">
            <a:avLst/>
          </a:prstGeom>
        </p:spPr>
        <p:txBody>
          <a:bodyPr spcFirstLastPara="1" wrap="square" lIns="91425" tIns="45700" rIns="91425" bIns="45700" anchor="t" anchorCtr="0">
            <a:noAutofit/>
          </a:bodyPr>
          <a:lstStyle/>
          <a:p>
            <a:pPr marL="0" lvl="0" indent="0" rtl="0">
              <a:spcBef>
                <a:spcPts val="0"/>
              </a:spcBef>
              <a:spcAft>
                <a:spcPts val="0"/>
              </a:spcAft>
              <a:buNone/>
            </a:pPr>
            <a:r>
              <a:rPr lang="en-US" sz="4000" b="1" i="0" dirty="0">
                <a:solidFill>
                  <a:schemeClr val="tx1"/>
                </a:solidFill>
                <a:effectLst/>
                <a:latin typeface="Apple Braille" pitchFamily="2" charset="0"/>
              </a:rPr>
              <a:t>Fighting Back Against Domestic Abuse: </a:t>
            </a:r>
            <a:br>
              <a:rPr lang="en-US" sz="4000" b="1" i="0" dirty="0">
                <a:solidFill>
                  <a:schemeClr val="tx1"/>
                </a:solidFill>
                <a:effectLst/>
                <a:latin typeface="Apple Braille" pitchFamily="2" charset="0"/>
              </a:rPr>
            </a:br>
            <a:r>
              <a:rPr lang="en-US" sz="4000" b="1" i="0" dirty="0">
                <a:solidFill>
                  <a:schemeClr val="tx1"/>
                </a:solidFill>
                <a:effectLst/>
                <a:latin typeface="Apple Braille" pitchFamily="2" charset="0"/>
              </a:rPr>
              <a:t>Helping Domestic Violence Survivors Through Representation, Advocacy, and Policy - Examined Through a Tax Lens</a:t>
            </a:r>
            <a:endParaRPr sz="4000" b="1" dirty="0">
              <a:solidFill>
                <a:schemeClr val="tx1"/>
              </a:solidFill>
              <a:latin typeface="Apple Braille" pitchFamily="2" charset="0"/>
            </a:endParaRPr>
          </a:p>
        </p:txBody>
      </p:sp>
      <p:sp>
        <p:nvSpPr>
          <p:cNvPr id="90" name="Google Shape;90;g187e94b740b_0_0"/>
          <p:cNvSpPr txBox="1">
            <a:spLocks noGrp="1"/>
          </p:cNvSpPr>
          <p:nvPr>
            <p:ph type="subTitle" idx="1"/>
          </p:nvPr>
        </p:nvSpPr>
        <p:spPr>
          <a:xfrm>
            <a:off x="1524000" y="5208001"/>
            <a:ext cx="9144000" cy="1314347"/>
          </a:xfrm>
          <a:prstGeom prst="rect">
            <a:avLst/>
          </a:prstGeom>
        </p:spPr>
        <p:txBody>
          <a:bodyPr spcFirstLastPara="1" wrap="square" lIns="91425" tIns="45700" rIns="91425" bIns="45700" anchor="t" anchorCtr="0">
            <a:normAutofit fontScale="92500" lnSpcReduction="20000"/>
          </a:bodyPr>
          <a:lstStyle/>
          <a:p>
            <a:pPr marL="0" lvl="0" indent="0" algn="ctr" rtl="0">
              <a:lnSpc>
                <a:spcPct val="100000"/>
              </a:lnSpc>
              <a:spcBef>
                <a:spcPts val="1000"/>
              </a:spcBef>
              <a:spcAft>
                <a:spcPts val="0"/>
              </a:spcAft>
              <a:buNone/>
            </a:pPr>
            <a:r>
              <a:rPr lang="en-US" dirty="0">
                <a:latin typeface="Apple Braille" pitchFamily="2" charset="0"/>
              </a:rPr>
              <a:t>The Community Tax Law Project </a:t>
            </a:r>
          </a:p>
          <a:p>
            <a:pPr marL="0" indent="0">
              <a:lnSpc>
                <a:spcPct val="100000"/>
              </a:lnSpc>
            </a:pPr>
            <a:r>
              <a:rPr lang="en-US" dirty="0">
                <a:latin typeface="Apple Braille" pitchFamily="2" charset="0"/>
              </a:rPr>
              <a:t>30th Anniversary Event </a:t>
            </a:r>
          </a:p>
          <a:p>
            <a:pPr marL="0" lvl="0" indent="0" algn="ctr" rtl="0">
              <a:lnSpc>
                <a:spcPct val="100000"/>
              </a:lnSpc>
              <a:spcBef>
                <a:spcPts val="1000"/>
              </a:spcBef>
              <a:spcAft>
                <a:spcPts val="0"/>
              </a:spcAft>
              <a:buNone/>
            </a:pPr>
            <a:r>
              <a:rPr lang="en-US" dirty="0">
                <a:latin typeface="Apple Braille" pitchFamily="2" charset="0"/>
              </a:rPr>
              <a:t>November 15, 2022</a:t>
            </a:r>
            <a:endParaRPr dirty="0">
              <a:latin typeface="Apple Braille" pitchFamily="2" charset="0"/>
            </a:endParaRPr>
          </a:p>
        </p:txBody>
      </p:sp>
      <p:pic>
        <p:nvPicPr>
          <p:cNvPr id="92" name="Google Shape;92;g187e94b740b_0_0"/>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2" name="TextBox 1">
            <a:extLst>
              <a:ext uri="{FF2B5EF4-FFF2-40B4-BE49-F238E27FC236}">
                <a16:creationId xmlns:a16="http://schemas.microsoft.com/office/drawing/2014/main" id="{E914D149-5C42-B549-8929-80A766861AAF}"/>
              </a:ext>
            </a:extLst>
          </p:cNvPr>
          <p:cNvSpPr txBox="1"/>
          <p:nvPr/>
        </p:nvSpPr>
        <p:spPr>
          <a:xfrm>
            <a:off x="1937655" y="3843259"/>
            <a:ext cx="8110847" cy="461665"/>
          </a:xfrm>
          <a:prstGeom prst="rect">
            <a:avLst/>
          </a:prstGeom>
          <a:noFill/>
        </p:spPr>
        <p:txBody>
          <a:bodyPr wrap="square" rtlCol="0">
            <a:spAutoFit/>
          </a:bodyPr>
          <a:lstStyle/>
          <a:p>
            <a:pPr algn="ctr"/>
            <a:r>
              <a:rPr lang="en-US" sz="2400" b="1" dirty="0">
                <a:latin typeface="Apple Braille" pitchFamily="2" charset="0"/>
              </a:rPr>
              <a:t>Panel 3: Domestic Violence and Tax</a:t>
            </a:r>
          </a:p>
        </p:txBody>
      </p:sp>
      <p:sp>
        <p:nvSpPr>
          <p:cNvPr id="7" name="Google Shape;113;p2">
            <a:extLst>
              <a:ext uri="{FF2B5EF4-FFF2-40B4-BE49-F238E27FC236}">
                <a16:creationId xmlns:a16="http://schemas.microsoft.com/office/drawing/2014/main" id="{7E829509-E65F-4C4C-BE7C-B801405BC1CE}"/>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1C311-862E-2E49-BF13-835F31D8939D}"/>
              </a:ext>
            </a:extLst>
          </p:cNvPr>
          <p:cNvSpPr>
            <a:spLocks noGrp="1"/>
          </p:cNvSpPr>
          <p:nvPr>
            <p:ph type="title"/>
          </p:nvPr>
        </p:nvSpPr>
        <p:spPr/>
        <p:txBody>
          <a:bodyPr/>
          <a:lstStyle/>
          <a:p>
            <a:r>
              <a:rPr lang="en-US" b="1" dirty="0"/>
              <a:t>Taxes as a Tool of Financial Abuse</a:t>
            </a:r>
          </a:p>
        </p:txBody>
      </p:sp>
      <p:sp>
        <p:nvSpPr>
          <p:cNvPr id="3" name="Content Placeholder 2">
            <a:extLst>
              <a:ext uri="{FF2B5EF4-FFF2-40B4-BE49-F238E27FC236}">
                <a16:creationId xmlns:a16="http://schemas.microsoft.com/office/drawing/2014/main" id="{FBB44E85-CFC5-A34A-BB25-464AF6BF5372}"/>
              </a:ext>
            </a:extLst>
          </p:cNvPr>
          <p:cNvSpPr>
            <a:spLocks noGrp="1"/>
          </p:cNvSpPr>
          <p:nvPr>
            <p:ph idx="1"/>
          </p:nvPr>
        </p:nvSpPr>
        <p:spPr/>
        <p:txBody>
          <a:bodyPr/>
          <a:lstStyle/>
          <a:p>
            <a:r>
              <a:rPr lang="en-US" sz="2800" dirty="0"/>
              <a:t>Invalid jointly filed tax returns</a:t>
            </a:r>
          </a:p>
          <a:p>
            <a:r>
              <a:rPr lang="en-US" sz="2800" dirty="0"/>
              <a:t>Fraudulent tax returns using a survivor’s Social Security Number</a:t>
            </a:r>
          </a:p>
          <a:p>
            <a:r>
              <a:rPr lang="en-US" sz="2800" dirty="0"/>
              <a:t>Abusers improperly claiming children on tax return</a:t>
            </a:r>
          </a:p>
          <a:p>
            <a:r>
              <a:rPr lang="en-US" sz="2800" dirty="0"/>
              <a:t>Employment related identity theft</a:t>
            </a:r>
          </a:p>
          <a:p>
            <a:r>
              <a:rPr lang="en-US" sz="2800" dirty="0"/>
              <a:t>Identity Theft</a:t>
            </a:r>
          </a:p>
          <a:p>
            <a:r>
              <a:rPr lang="en-US" sz="2800" dirty="0"/>
              <a:t>Using a survivor’s information to start a business</a:t>
            </a:r>
          </a:p>
          <a:p>
            <a:r>
              <a:rPr lang="en-US" sz="2800" dirty="0"/>
              <a:t>Unexpected joint income tax balances</a:t>
            </a:r>
          </a:p>
          <a:p>
            <a:endParaRPr lang="en-US" dirty="0"/>
          </a:p>
        </p:txBody>
      </p:sp>
      <p:pic>
        <p:nvPicPr>
          <p:cNvPr id="4" name="Google Shape;92;g187e94b740b_0_0">
            <a:extLst>
              <a:ext uri="{FF2B5EF4-FFF2-40B4-BE49-F238E27FC236}">
                <a16:creationId xmlns:a16="http://schemas.microsoft.com/office/drawing/2014/main" id="{6C32CC8E-AACC-3B4D-817B-604886AC9CFA}"/>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3550D75D-2D98-3345-BE0B-F2FD438C7374}"/>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032973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46E89-7F67-694B-9C3F-1137991688FB}"/>
              </a:ext>
            </a:extLst>
          </p:cNvPr>
          <p:cNvSpPr>
            <a:spLocks noGrp="1"/>
          </p:cNvSpPr>
          <p:nvPr>
            <p:ph type="title"/>
          </p:nvPr>
        </p:nvSpPr>
        <p:spPr/>
        <p:txBody>
          <a:bodyPr/>
          <a:lstStyle/>
          <a:p>
            <a:r>
              <a:rPr lang="en-US" b="1" dirty="0"/>
              <a:t>Fraudulent Tax Return</a:t>
            </a:r>
          </a:p>
        </p:txBody>
      </p:sp>
      <p:sp>
        <p:nvSpPr>
          <p:cNvPr id="3" name="Content Placeholder 2">
            <a:extLst>
              <a:ext uri="{FF2B5EF4-FFF2-40B4-BE49-F238E27FC236}">
                <a16:creationId xmlns:a16="http://schemas.microsoft.com/office/drawing/2014/main" id="{66F68709-7784-FF43-8016-4C2B3203DB3B}"/>
              </a:ext>
            </a:extLst>
          </p:cNvPr>
          <p:cNvSpPr>
            <a:spLocks noGrp="1"/>
          </p:cNvSpPr>
          <p:nvPr>
            <p:ph idx="1"/>
          </p:nvPr>
        </p:nvSpPr>
        <p:spPr/>
        <p:txBody>
          <a:bodyPr/>
          <a:lstStyle/>
          <a:p>
            <a:r>
              <a:rPr lang="en-US" dirty="0"/>
              <a:t>A joint return is considered fraudulent if:</a:t>
            </a:r>
          </a:p>
          <a:p>
            <a:pPr lvl="1"/>
            <a:r>
              <a:rPr lang="en-US" dirty="0"/>
              <a:t>One spouse forges the other spouse’s signature and files without their knowledge; </a:t>
            </a:r>
          </a:p>
          <a:p>
            <a:pPr lvl="1"/>
            <a:r>
              <a:rPr lang="en-US" dirty="0"/>
              <a:t>One spouse signs the joint return under duress; or </a:t>
            </a:r>
          </a:p>
          <a:p>
            <a:pPr lvl="1"/>
            <a:r>
              <a:rPr lang="en-US" dirty="0"/>
              <a:t>There was no tacit consent</a:t>
            </a:r>
          </a:p>
          <a:p>
            <a:pPr lvl="2"/>
            <a:r>
              <a:rPr lang="en-US" dirty="0"/>
              <a:t>See I.R.M. 25.15.19.2.4.1 (10-23-2019), Tacit Consent Factors</a:t>
            </a:r>
          </a:p>
          <a:p>
            <a:endParaRPr lang="en-US" dirty="0"/>
          </a:p>
        </p:txBody>
      </p:sp>
      <p:pic>
        <p:nvPicPr>
          <p:cNvPr id="4" name="Google Shape;92;g187e94b740b_0_0">
            <a:extLst>
              <a:ext uri="{FF2B5EF4-FFF2-40B4-BE49-F238E27FC236}">
                <a16:creationId xmlns:a16="http://schemas.microsoft.com/office/drawing/2014/main" id="{BD99DDC4-47F0-E64B-B8A3-74E92C4958D6}"/>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FBA4D2B2-F5D5-C64E-B93A-98EA49956B67}"/>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210936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FFFBB-E778-A64F-AEAE-6CAF3DFFF3AD}"/>
              </a:ext>
            </a:extLst>
          </p:cNvPr>
          <p:cNvSpPr>
            <a:spLocks noGrp="1"/>
          </p:cNvSpPr>
          <p:nvPr>
            <p:ph type="title"/>
          </p:nvPr>
        </p:nvSpPr>
        <p:spPr/>
        <p:txBody>
          <a:bodyPr/>
          <a:lstStyle/>
          <a:p>
            <a:r>
              <a:rPr lang="en-US" b="1" dirty="0"/>
              <a:t>Superseding Tax Return</a:t>
            </a:r>
          </a:p>
        </p:txBody>
      </p:sp>
      <p:sp>
        <p:nvSpPr>
          <p:cNvPr id="3" name="Content Placeholder 2">
            <a:extLst>
              <a:ext uri="{FF2B5EF4-FFF2-40B4-BE49-F238E27FC236}">
                <a16:creationId xmlns:a16="http://schemas.microsoft.com/office/drawing/2014/main" id="{14DE440F-2F8D-FA43-9B44-04558FABA975}"/>
              </a:ext>
            </a:extLst>
          </p:cNvPr>
          <p:cNvSpPr>
            <a:spLocks noGrp="1"/>
          </p:cNvSpPr>
          <p:nvPr>
            <p:ph idx="1"/>
          </p:nvPr>
        </p:nvSpPr>
        <p:spPr>
          <a:xfrm>
            <a:off x="1717288" y="1825625"/>
            <a:ext cx="9344722" cy="4351338"/>
          </a:xfrm>
        </p:spPr>
        <p:txBody>
          <a:bodyPr>
            <a:normAutofit/>
          </a:bodyPr>
          <a:lstStyle/>
          <a:p>
            <a:pPr marL="233363" lvl="1" indent="-222250"/>
            <a:r>
              <a:rPr lang="en-US" dirty="0"/>
              <a:t>A superseding tax return is a tax return filed subsequent to the originally-filed return, and filed within the filing period.</a:t>
            </a:r>
          </a:p>
          <a:p>
            <a:pPr marL="233363" lvl="1" indent="-222250"/>
            <a:r>
              <a:rPr lang="en-US" dirty="0"/>
              <a:t>If processed, a superseding tax return results in both taxpayers' accounts being adjusted to separate filing status</a:t>
            </a:r>
          </a:p>
          <a:p>
            <a:pPr marL="233363" lvl="1" indent="-222250"/>
            <a:r>
              <a:rPr lang="en-US" dirty="0"/>
              <a:t>BUT take note of </a:t>
            </a:r>
            <a:r>
              <a:rPr lang="en-US" b="1" dirty="0"/>
              <a:t>Treas. Reg. 1.6013-1(a)(1):</a:t>
            </a:r>
          </a:p>
          <a:p>
            <a:pPr marL="690563" lvl="2" indent="-222250"/>
            <a:r>
              <a:rPr lang="en-US" sz="2400" dirty="0"/>
              <a:t>where joint return was filed, separate returns are not allowed after the time for filing the return of either spouse has expired.</a:t>
            </a:r>
          </a:p>
          <a:p>
            <a:pPr marL="233363" lvl="1" indent="-222250"/>
            <a:r>
              <a:rPr lang="en-US" b="1" dirty="0"/>
              <a:t>Note</a:t>
            </a:r>
            <a:r>
              <a:rPr lang="en-US" dirty="0"/>
              <a:t>: A return filed after the original due date but on or before the extended due date does not constitute a superseding return in this situation.</a:t>
            </a:r>
          </a:p>
          <a:p>
            <a:endParaRPr lang="en-US" sz="2400" dirty="0"/>
          </a:p>
        </p:txBody>
      </p:sp>
      <p:pic>
        <p:nvPicPr>
          <p:cNvPr id="4" name="Google Shape;92;g187e94b740b_0_0">
            <a:extLst>
              <a:ext uri="{FF2B5EF4-FFF2-40B4-BE49-F238E27FC236}">
                <a16:creationId xmlns:a16="http://schemas.microsoft.com/office/drawing/2014/main" id="{623E12F2-481C-4942-ACA1-CE4E413E906D}"/>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4B00A944-CB80-424D-9EC6-F66C2B5477FD}"/>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076031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A39C9-5A93-F440-ABA1-70B8605FCC9B}"/>
              </a:ext>
            </a:extLst>
          </p:cNvPr>
          <p:cNvSpPr>
            <a:spLocks noGrp="1"/>
          </p:cNvSpPr>
          <p:nvPr>
            <p:ph type="title"/>
          </p:nvPr>
        </p:nvSpPr>
        <p:spPr>
          <a:xfrm>
            <a:off x="838200" y="209008"/>
            <a:ext cx="10515600" cy="1325563"/>
          </a:xfrm>
        </p:spPr>
        <p:txBody>
          <a:bodyPr>
            <a:normAutofit/>
          </a:bodyPr>
          <a:lstStyle/>
          <a:p>
            <a:r>
              <a:rPr lang="en-US" b="1" dirty="0"/>
              <a:t>Establishing an Invalid Joint Election</a:t>
            </a:r>
          </a:p>
        </p:txBody>
      </p:sp>
      <p:sp>
        <p:nvSpPr>
          <p:cNvPr id="3" name="Content Placeholder 2">
            <a:extLst>
              <a:ext uri="{FF2B5EF4-FFF2-40B4-BE49-F238E27FC236}">
                <a16:creationId xmlns:a16="http://schemas.microsoft.com/office/drawing/2014/main" id="{651050E7-2DC7-B345-ACD9-D0522DC4A351}"/>
              </a:ext>
            </a:extLst>
          </p:cNvPr>
          <p:cNvSpPr>
            <a:spLocks noGrp="1"/>
          </p:cNvSpPr>
          <p:nvPr>
            <p:ph idx="1"/>
          </p:nvPr>
        </p:nvSpPr>
        <p:spPr>
          <a:xfrm>
            <a:off x="838200" y="1427356"/>
            <a:ext cx="10515600" cy="4973444"/>
          </a:xfrm>
        </p:spPr>
        <p:txBody>
          <a:bodyPr>
            <a:normAutofit/>
          </a:bodyPr>
          <a:lstStyle/>
          <a:p>
            <a:pPr marL="0" indent="0">
              <a:buNone/>
            </a:pPr>
            <a:r>
              <a:rPr lang="en-US" sz="1800" dirty="0"/>
              <a:t>IRM 21.6.1.5.7 sets forth the procedures for establishing an invalid joint return election.  It was updated in Nov. 2020 and again in Jan. 2021 to include procedures specific to the Economic Impact Payment.</a:t>
            </a:r>
          </a:p>
          <a:p>
            <a:pPr marL="0" indent="0">
              <a:buNone/>
            </a:pPr>
            <a:r>
              <a:rPr lang="en-US" sz="1800" dirty="0"/>
              <a:t>To establish an invalid joint return election, the taxpayer must provide documentation supporting their claim that the tax return was not a valid tax return.</a:t>
            </a:r>
          </a:p>
          <a:p>
            <a:pPr marL="0" indent="0">
              <a:buNone/>
            </a:pPr>
            <a:r>
              <a:rPr lang="en-US" sz="1800" dirty="0"/>
              <a:t>IRS procedures suggest some examples of documents you may send in:</a:t>
            </a:r>
          </a:p>
          <a:p>
            <a:r>
              <a:rPr lang="en-US" sz="1800" dirty="0"/>
              <a:t> A separate tax return filed by you for the tax year in question.</a:t>
            </a:r>
          </a:p>
          <a:p>
            <a:pPr lvl="0"/>
            <a:r>
              <a:rPr lang="en-US" sz="1800" dirty="0"/>
              <a:t>A sworn statement supporting that the joint tax return was not a valid tax return because it was signed by you under duress. To establish duress you must explain why you were unable to resist demands to sign the tax return and you would not have signed it except for force or other pressure applied by the other spouse.</a:t>
            </a:r>
          </a:p>
          <a:p>
            <a:pPr lvl="0"/>
            <a:r>
              <a:rPr lang="en-US" sz="1800" dirty="0"/>
              <a:t>A sworn statement supporting that the signature on the tax return was forged, possibly accompanied by a legal document reflecting your true signature such as a copy of a driver’s license.</a:t>
            </a:r>
          </a:p>
          <a:p>
            <a:pPr lvl="0"/>
            <a:r>
              <a:rPr lang="en-US" sz="1800" dirty="0"/>
              <a:t>A sworn statement or other document supporting that you were not legally married at the time the joint tax return was filed.</a:t>
            </a:r>
          </a:p>
          <a:p>
            <a:pPr marL="0" indent="0">
              <a:buNone/>
            </a:pPr>
            <a:r>
              <a:rPr lang="en-US" sz="1800" dirty="0"/>
              <a:t>If the taxpayer can establish that the joint tax return was not a valid tax return, the IRS will remove the invalid joint return and process the taxpayer’s separate return.</a:t>
            </a:r>
          </a:p>
        </p:txBody>
      </p:sp>
      <p:pic>
        <p:nvPicPr>
          <p:cNvPr id="4" name="Google Shape;92;g187e94b740b_0_0">
            <a:extLst>
              <a:ext uri="{FF2B5EF4-FFF2-40B4-BE49-F238E27FC236}">
                <a16:creationId xmlns:a16="http://schemas.microsoft.com/office/drawing/2014/main" id="{A7496FD4-3151-074A-8CAB-20C0DE2451B7}"/>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95CCC65F-48C5-224C-8D0F-5172107F9D5D}"/>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783116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4CF7-1D2B-3740-A603-8B15EC5AE322}"/>
              </a:ext>
            </a:extLst>
          </p:cNvPr>
          <p:cNvSpPr>
            <a:spLocks noGrp="1"/>
          </p:cNvSpPr>
          <p:nvPr>
            <p:ph type="title"/>
          </p:nvPr>
        </p:nvSpPr>
        <p:spPr>
          <a:xfrm>
            <a:off x="838200" y="365125"/>
            <a:ext cx="10515600" cy="1325563"/>
          </a:xfrm>
        </p:spPr>
        <p:txBody>
          <a:bodyPr>
            <a:normAutofit/>
          </a:bodyPr>
          <a:lstStyle/>
          <a:p>
            <a:r>
              <a:rPr lang="en-US" b="1" dirty="0"/>
              <a:t>Signing a Joint Return Under Duress</a:t>
            </a:r>
          </a:p>
        </p:txBody>
      </p:sp>
      <p:sp>
        <p:nvSpPr>
          <p:cNvPr id="3" name="Content Placeholder 2">
            <a:extLst>
              <a:ext uri="{FF2B5EF4-FFF2-40B4-BE49-F238E27FC236}">
                <a16:creationId xmlns:a16="http://schemas.microsoft.com/office/drawing/2014/main" id="{8930E6D7-6138-704B-B9E5-9C8E29E22158}"/>
              </a:ext>
            </a:extLst>
          </p:cNvPr>
          <p:cNvSpPr>
            <a:spLocks noGrp="1"/>
          </p:cNvSpPr>
          <p:nvPr>
            <p:ph idx="1"/>
          </p:nvPr>
        </p:nvSpPr>
        <p:spPr>
          <a:xfrm>
            <a:off x="838200" y="1690688"/>
            <a:ext cx="9781478" cy="4654356"/>
          </a:xfrm>
        </p:spPr>
        <p:txBody>
          <a:bodyPr>
            <a:normAutofit/>
          </a:bodyPr>
          <a:lstStyle/>
          <a:p>
            <a:r>
              <a:rPr lang="en-US" sz="2000" dirty="0"/>
              <a:t>To show the return was signed under duress, the claimant must show they could not resist their spouse’s demands and that they would not have signed but for such constraint on their will. Indications of coercion might include: </a:t>
            </a:r>
            <a:br>
              <a:rPr lang="en-US" sz="2000" dirty="0"/>
            </a:br>
            <a:r>
              <a:rPr lang="en-US" sz="2000" dirty="0"/>
              <a:t>(1) physical, sexual or emotional abuse; </a:t>
            </a:r>
            <a:br>
              <a:rPr lang="en-US" sz="2000" dirty="0"/>
            </a:br>
            <a:r>
              <a:rPr lang="en-US" sz="2000" dirty="0"/>
              <a:t>(2) financial exploitation; </a:t>
            </a:r>
            <a:br>
              <a:rPr lang="en-US" sz="2000" dirty="0"/>
            </a:br>
            <a:r>
              <a:rPr lang="en-US" sz="2000" dirty="0"/>
              <a:t>(3) threatened or actual harm to children; </a:t>
            </a:r>
            <a:br>
              <a:rPr lang="en-US" sz="2000" dirty="0"/>
            </a:br>
            <a:r>
              <a:rPr lang="en-US" sz="2000" dirty="0"/>
              <a:t>(4) threat of separation from the children; </a:t>
            </a:r>
            <a:br>
              <a:rPr lang="en-US" sz="2000" dirty="0"/>
            </a:br>
            <a:r>
              <a:rPr lang="en-US" sz="2000" dirty="0"/>
              <a:t>(5) threats related to immigration status; </a:t>
            </a:r>
            <a:br>
              <a:rPr lang="en-US" sz="2000" dirty="0"/>
            </a:br>
            <a:r>
              <a:rPr lang="en-US" sz="2000" dirty="0"/>
              <a:t>(6) isolation from family and friends; </a:t>
            </a:r>
            <a:br>
              <a:rPr lang="en-US" sz="2000" dirty="0"/>
            </a:br>
            <a:r>
              <a:rPr lang="en-US" sz="2000" dirty="0"/>
              <a:t>(7) surveillance; </a:t>
            </a:r>
            <a:br>
              <a:rPr lang="en-US" sz="2000" dirty="0"/>
            </a:br>
            <a:r>
              <a:rPr lang="en-US" sz="2000" dirty="0"/>
              <a:t>(8) shaming; and </a:t>
            </a:r>
            <a:br>
              <a:rPr lang="en-US" sz="2000" dirty="0"/>
            </a:br>
            <a:r>
              <a:rPr lang="en-US" sz="2000" dirty="0"/>
              <a:t>(9) control over access to necessities.</a:t>
            </a:r>
          </a:p>
          <a:p>
            <a:r>
              <a:rPr lang="en-US" sz="2000" dirty="0"/>
              <a:t>See NTA Blog: </a:t>
            </a:r>
            <a:r>
              <a:rPr lang="en-US" sz="2000" dirty="0">
                <a:hlinkClick r:id="rId2">
                  <a:extLst>
                    <a:ext uri="{A12FA001-AC4F-418D-AE19-62706E023703}">
                      <ahyp:hlinkClr xmlns:ahyp="http://schemas.microsoft.com/office/drawing/2018/hyperlinkcolor" val="tx"/>
                    </a:ext>
                  </a:extLst>
                </a:hlinkClick>
              </a:rPr>
              <a:t>https://www.taxpayeradvocate.irs.gov/news/nta-blog-If-You-Didnt-Get-Your-EIP-Your-Joint-Return-May-Be-the-Reason-Why/</a:t>
            </a:r>
            <a:endParaRPr lang="en-US" sz="2000" dirty="0"/>
          </a:p>
          <a:p>
            <a:endParaRPr lang="en-US" sz="2000" dirty="0"/>
          </a:p>
        </p:txBody>
      </p:sp>
      <p:pic>
        <p:nvPicPr>
          <p:cNvPr id="4" name="Google Shape;92;g187e94b740b_0_0">
            <a:extLst>
              <a:ext uri="{FF2B5EF4-FFF2-40B4-BE49-F238E27FC236}">
                <a16:creationId xmlns:a16="http://schemas.microsoft.com/office/drawing/2014/main" id="{C3C7052E-993E-B84D-9737-979FC1C3FF2D}"/>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68074484-82EA-8B48-876C-5B054C7AFD10}"/>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510226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2B32D-A6DF-D54D-80F3-F2D60A7B8AFE}"/>
              </a:ext>
            </a:extLst>
          </p:cNvPr>
          <p:cNvSpPr>
            <a:spLocks noGrp="1"/>
          </p:cNvSpPr>
          <p:nvPr>
            <p:ph type="title"/>
          </p:nvPr>
        </p:nvSpPr>
        <p:spPr>
          <a:xfrm>
            <a:off x="838200" y="269131"/>
            <a:ext cx="10515600" cy="1325563"/>
          </a:xfrm>
        </p:spPr>
        <p:txBody>
          <a:bodyPr/>
          <a:lstStyle/>
          <a:p>
            <a:r>
              <a:rPr lang="en-US" b="1" dirty="0"/>
              <a:t>Relief from Joint and Several Liability</a:t>
            </a:r>
          </a:p>
        </p:txBody>
      </p:sp>
      <p:sp>
        <p:nvSpPr>
          <p:cNvPr id="3" name="Content Placeholder 2">
            <a:extLst>
              <a:ext uri="{FF2B5EF4-FFF2-40B4-BE49-F238E27FC236}">
                <a16:creationId xmlns:a16="http://schemas.microsoft.com/office/drawing/2014/main" id="{B5A1B02A-7707-E04A-B5BC-EFA0723F690C}"/>
              </a:ext>
            </a:extLst>
          </p:cNvPr>
          <p:cNvSpPr>
            <a:spLocks noGrp="1"/>
          </p:cNvSpPr>
          <p:nvPr>
            <p:ph idx="1"/>
          </p:nvPr>
        </p:nvSpPr>
        <p:spPr>
          <a:xfrm>
            <a:off x="665200" y="1605775"/>
            <a:ext cx="10515600" cy="4582339"/>
          </a:xfrm>
        </p:spPr>
        <p:txBody>
          <a:bodyPr>
            <a:normAutofit/>
          </a:bodyPr>
          <a:lstStyle/>
          <a:p>
            <a:pPr lvl="1"/>
            <a:r>
              <a:rPr lang="en-US" dirty="0"/>
              <a:t>IRC § 6015(b): Innocent Spouse Relief</a:t>
            </a:r>
          </a:p>
          <a:p>
            <a:pPr lvl="2"/>
            <a:r>
              <a:rPr lang="en-US" sz="2400" dirty="0"/>
              <a:t>Understatement relief </a:t>
            </a:r>
          </a:p>
          <a:p>
            <a:pPr lvl="2"/>
            <a:r>
              <a:rPr lang="en-US" sz="2400" dirty="0"/>
              <a:t>No knowledge or reason to know of element giving rise to liability</a:t>
            </a:r>
          </a:p>
          <a:p>
            <a:pPr lvl="2"/>
            <a:r>
              <a:rPr lang="en-US" sz="2400" dirty="0"/>
              <a:t>Refunds possible</a:t>
            </a:r>
          </a:p>
          <a:p>
            <a:pPr lvl="2"/>
            <a:r>
              <a:rPr lang="en-US" sz="2400" dirty="0"/>
              <a:t>2 year SOL</a:t>
            </a:r>
          </a:p>
          <a:p>
            <a:pPr marL="914400" lvl="2" indent="0">
              <a:buNone/>
            </a:pPr>
            <a:endParaRPr lang="en-US" sz="2400" dirty="0"/>
          </a:p>
          <a:p>
            <a:pPr lvl="1"/>
            <a:r>
              <a:rPr lang="en-US" dirty="0"/>
              <a:t>IRC § 6015(c): Separation of Liability Relief</a:t>
            </a:r>
          </a:p>
          <a:p>
            <a:pPr lvl="2"/>
            <a:r>
              <a:rPr lang="en-US" sz="2400" dirty="0"/>
              <a:t>Understatement relief</a:t>
            </a:r>
          </a:p>
          <a:p>
            <a:pPr lvl="2"/>
            <a:r>
              <a:rPr lang="en-US" sz="2400" dirty="0"/>
              <a:t>Must be: no longer married, legally separated, or not living together </a:t>
            </a:r>
          </a:p>
          <a:p>
            <a:pPr lvl="2"/>
            <a:r>
              <a:rPr lang="en-US" sz="2400" dirty="0"/>
              <a:t>No refunds</a:t>
            </a:r>
          </a:p>
          <a:p>
            <a:pPr lvl="2"/>
            <a:r>
              <a:rPr lang="en-US" sz="2400" dirty="0"/>
              <a:t>2 year SOL</a:t>
            </a:r>
          </a:p>
          <a:p>
            <a:pPr marL="0" indent="0">
              <a:buNone/>
            </a:pPr>
            <a:endParaRPr lang="en-US" dirty="0"/>
          </a:p>
        </p:txBody>
      </p:sp>
      <p:pic>
        <p:nvPicPr>
          <p:cNvPr id="4" name="Google Shape;92;g187e94b740b_0_0">
            <a:extLst>
              <a:ext uri="{FF2B5EF4-FFF2-40B4-BE49-F238E27FC236}">
                <a16:creationId xmlns:a16="http://schemas.microsoft.com/office/drawing/2014/main" id="{01DE3357-B3F7-0949-9945-0350F2FE40D9}"/>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25264387-D1BA-EB46-BA18-FE697FBFFC10}"/>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831850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71ED4-1F6C-4841-8172-78F48A5073C6}"/>
              </a:ext>
            </a:extLst>
          </p:cNvPr>
          <p:cNvSpPr>
            <a:spLocks noGrp="1"/>
          </p:cNvSpPr>
          <p:nvPr>
            <p:ph type="title"/>
          </p:nvPr>
        </p:nvSpPr>
        <p:spPr/>
        <p:txBody>
          <a:bodyPr/>
          <a:lstStyle/>
          <a:p>
            <a:r>
              <a:rPr lang="en-US" b="1" dirty="0"/>
              <a:t>Relief from Joint and Several Liability</a:t>
            </a:r>
            <a:endParaRPr lang="en-US" dirty="0"/>
          </a:p>
        </p:txBody>
      </p:sp>
      <p:sp>
        <p:nvSpPr>
          <p:cNvPr id="3" name="Content Placeholder 2">
            <a:extLst>
              <a:ext uri="{FF2B5EF4-FFF2-40B4-BE49-F238E27FC236}">
                <a16:creationId xmlns:a16="http://schemas.microsoft.com/office/drawing/2014/main" id="{F418174C-45C8-F84B-A316-1C509B8BBFCA}"/>
              </a:ext>
            </a:extLst>
          </p:cNvPr>
          <p:cNvSpPr>
            <a:spLocks noGrp="1"/>
          </p:cNvSpPr>
          <p:nvPr>
            <p:ph idx="1"/>
          </p:nvPr>
        </p:nvSpPr>
        <p:spPr/>
        <p:txBody>
          <a:bodyPr/>
          <a:lstStyle/>
          <a:p>
            <a:pPr lvl="1"/>
            <a:r>
              <a:rPr lang="en-US" dirty="0"/>
              <a:t>IRC § 6015(f): Equitable Relief</a:t>
            </a:r>
          </a:p>
          <a:p>
            <a:pPr lvl="2"/>
            <a:r>
              <a:rPr lang="en-US" sz="2400" dirty="0"/>
              <a:t>Understatement and/or underpayment relief</a:t>
            </a:r>
          </a:p>
          <a:p>
            <a:pPr lvl="2"/>
            <a:r>
              <a:rPr lang="en-US" sz="2400" dirty="0"/>
              <a:t>Rev. Proc. 2013-34 details the conditions and factors that the IRS uses to grant relief under § 6015(f).</a:t>
            </a:r>
          </a:p>
          <a:p>
            <a:pPr lvl="3"/>
            <a:r>
              <a:rPr lang="en-US" sz="2200" dirty="0"/>
              <a:t>Threshold requirements</a:t>
            </a:r>
          </a:p>
          <a:p>
            <a:pPr lvl="3"/>
            <a:r>
              <a:rPr lang="en-US" sz="2200" dirty="0"/>
              <a:t>Streamlined Relief</a:t>
            </a:r>
          </a:p>
          <a:p>
            <a:pPr lvl="3"/>
            <a:r>
              <a:rPr lang="en-US" sz="2200" dirty="0"/>
              <a:t>List of factors for consideration – whether inequitable to hold RS liable</a:t>
            </a:r>
          </a:p>
          <a:p>
            <a:pPr lvl="2"/>
            <a:r>
              <a:rPr lang="en-US" sz="2400" dirty="0"/>
              <a:t>Refunds possible</a:t>
            </a:r>
          </a:p>
          <a:p>
            <a:pPr lvl="2"/>
            <a:r>
              <a:rPr lang="en-US" sz="2400" dirty="0"/>
              <a:t>Only considered when relief under (b) and (c) not possible</a:t>
            </a:r>
          </a:p>
          <a:p>
            <a:endParaRPr lang="en-US" dirty="0"/>
          </a:p>
        </p:txBody>
      </p:sp>
      <p:pic>
        <p:nvPicPr>
          <p:cNvPr id="4" name="Google Shape;92;g187e94b740b_0_0">
            <a:extLst>
              <a:ext uri="{FF2B5EF4-FFF2-40B4-BE49-F238E27FC236}">
                <a16:creationId xmlns:a16="http://schemas.microsoft.com/office/drawing/2014/main" id="{72C0FBFF-C962-CD4E-8CD5-022A0F5DBFF0}"/>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4AC97653-6655-E647-9139-20F77476B730}"/>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792919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26787-D78B-7F4F-9154-CB7D32EAD5D3}"/>
              </a:ext>
            </a:extLst>
          </p:cNvPr>
          <p:cNvSpPr>
            <a:spLocks noGrp="1"/>
          </p:cNvSpPr>
          <p:nvPr>
            <p:ph type="title"/>
          </p:nvPr>
        </p:nvSpPr>
        <p:spPr>
          <a:xfrm>
            <a:off x="838200" y="122664"/>
            <a:ext cx="10515600" cy="1293542"/>
          </a:xfrm>
        </p:spPr>
        <p:txBody>
          <a:bodyPr/>
          <a:lstStyle/>
          <a:p>
            <a:r>
              <a:rPr lang="en-US" b="1" dirty="0"/>
              <a:t>Misappropriation of IRS Payments</a:t>
            </a:r>
          </a:p>
        </p:txBody>
      </p:sp>
      <p:sp>
        <p:nvSpPr>
          <p:cNvPr id="3" name="Content Placeholder 2">
            <a:extLst>
              <a:ext uri="{FF2B5EF4-FFF2-40B4-BE49-F238E27FC236}">
                <a16:creationId xmlns:a16="http://schemas.microsoft.com/office/drawing/2014/main" id="{66F96EE0-9D3F-6748-ABF2-DEB6FEEE3537}"/>
              </a:ext>
            </a:extLst>
          </p:cNvPr>
          <p:cNvSpPr>
            <a:spLocks noGrp="1"/>
          </p:cNvSpPr>
          <p:nvPr>
            <p:ph idx="1"/>
          </p:nvPr>
        </p:nvSpPr>
        <p:spPr>
          <a:xfrm>
            <a:off x="838200" y="1416206"/>
            <a:ext cx="10515600" cy="5319131"/>
          </a:xfrm>
        </p:spPr>
        <p:txBody>
          <a:bodyPr>
            <a:normAutofit lnSpcReduction="10000"/>
          </a:bodyPr>
          <a:lstStyle/>
          <a:p>
            <a:r>
              <a:rPr lang="en-US" sz="2800" dirty="0"/>
              <a:t>Economic Impact Payments (Stimulus)</a:t>
            </a:r>
          </a:p>
          <a:p>
            <a:pPr lvl="1"/>
            <a:r>
              <a:rPr lang="en-US" dirty="0"/>
              <a:t>“In the case of a refund or credit made or allowed under subsection (f) with respect to a joint return, half of such refund or credit shall be treated as having been made or allowed to each individual filing such return.” IRC Section 6428(e)(2)</a:t>
            </a:r>
          </a:p>
          <a:p>
            <a:pPr lvl="1"/>
            <a:r>
              <a:rPr lang="en-US" dirty="0"/>
              <a:t>When based on jointly filed tax returns, EIPs were being deposited into accounts of abusive spouses/ex-spouses, to which the survivor did not have access. The abusers then refused to return the portion of the EIP belonging to the survivor.</a:t>
            </a:r>
          </a:p>
          <a:p>
            <a:pPr lvl="1"/>
            <a:r>
              <a:rPr lang="en-US" dirty="0"/>
              <a:t>IRS math error response when payments already issued to SSN, under IRS summary assessment authority under IRC 6213(b)</a:t>
            </a:r>
          </a:p>
          <a:p>
            <a:r>
              <a:rPr lang="en-US" dirty="0"/>
              <a:t>Advanced Child Tax Credit</a:t>
            </a:r>
          </a:p>
          <a:p>
            <a:pPr lvl="1"/>
            <a:r>
              <a:rPr lang="en-US" dirty="0"/>
              <a:t>2021 payments were based on prior-year tax returns</a:t>
            </a:r>
          </a:p>
          <a:p>
            <a:pPr lvl="1"/>
            <a:r>
              <a:rPr lang="en-US" dirty="0"/>
              <a:t>Invalid/fraudulent prior year returns could perpetuate issue, prevent survivor from receiving payments</a:t>
            </a:r>
          </a:p>
        </p:txBody>
      </p:sp>
      <p:pic>
        <p:nvPicPr>
          <p:cNvPr id="4" name="Google Shape;92;g187e94b740b_0_0">
            <a:extLst>
              <a:ext uri="{FF2B5EF4-FFF2-40B4-BE49-F238E27FC236}">
                <a16:creationId xmlns:a16="http://schemas.microsoft.com/office/drawing/2014/main" id="{38DB3421-F338-0945-AA48-86A3993972CD}"/>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1E820ABA-573D-FC49-BDE4-9A971F77E692}"/>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647954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67AE-B17F-F323-CA79-260812AC14FE}"/>
              </a:ext>
            </a:extLst>
          </p:cNvPr>
          <p:cNvSpPr>
            <a:spLocks noGrp="1"/>
          </p:cNvSpPr>
          <p:nvPr>
            <p:ph type="title"/>
          </p:nvPr>
        </p:nvSpPr>
        <p:spPr>
          <a:xfrm>
            <a:off x="838200" y="365125"/>
            <a:ext cx="10515600" cy="1325563"/>
          </a:xfrm>
        </p:spPr>
        <p:txBody>
          <a:bodyPr>
            <a:normAutofit/>
          </a:bodyPr>
          <a:lstStyle/>
          <a:p>
            <a:r>
              <a:rPr lang="en-US" b="1" dirty="0"/>
              <a:t>Innocent Spouse Relief &amp; the Administrative Record Rule</a:t>
            </a:r>
          </a:p>
        </p:txBody>
      </p:sp>
      <p:sp>
        <p:nvSpPr>
          <p:cNvPr id="3" name="Content Placeholder 2">
            <a:extLst>
              <a:ext uri="{FF2B5EF4-FFF2-40B4-BE49-F238E27FC236}">
                <a16:creationId xmlns:a16="http://schemas.microsoft.com/office/drawing/2014/main" id="{FA5C44F9-B1FE-0C4F-3265-CBBBE95E24BB}"/>
              </a:ext>
            </a:extLst>
          </p:cNvPr>
          <p:cNvSpPr>
            <a:spLocks noGrp="1"/>
          </p:cNvSpPr>
          <p:nvPr>
            <p:ph idx="1"/>
          </p:nvPr>
        </p:nvSpPr>
        <p:spPr>
          <a:xfrm>
            <a:off x="1088173" y="1884779"/>
            <a:ext cx="10015654" cy="4251960"/>
          </a:xfrm>
        </p:spPr>
        <p:txBody>
          <a:bodyPr>
            <a:normAutofit/>
          </a:bodyPr>
          <a:lstStyle/>
          <a:p>
            <a:r>
              <a:rPr lang="en-US" sz="2200" dirty="0"/>
              <a:t>Congress added IRC § 6015(e)(7) in the Taxpayer First Act in 2019, which provides that “Any review of a determination made under this section shall be reviewed de novo by the Tax Court and shall be based upon—</a:t>
            </a:r>
            <a:br>
              <a:rPr lang="en-US" sz="2200" dirty="0"/>
            </a:br>
            <a:r>
              <a:rPr lang="en-US" sz="2200" b="1" dirty="0"/>
              <a:t>(A)</a:t>
            </a:r>
            <a:r>
              <a:rPr lang="en-US" sz="2200" dirty="0"/>
              <a:t>the administrative record established at the time of the determination, and </a:t>
            </a:r>
            <a:br>
              <a:rPr lang="en-US" sz="2200" dirty="0"/>
            </a:br>
            <a:r>
              <a:rPr lang="en-US" sz="2200" b="1" dirty="0"/>
              <a:t>(B)</a:t>
            </a:r>
            <a:r>
              <a:rPr lang="en-US" sz="2200" dirty="0"/>
              <a:t>any additional newly discovered or previously unavailable evidence.</a:t>
            </a:r>
          </a:p>
          <a:p>
            <a:r>
              <a:rPr lang="en-US" sz="2200" dirty="0"/>
              <a:t>Thus, creating a full administrative record at the agency level in a 6015 case is of vital importance.</a:t>
            </a:r>
          </a:p>
          <a:p>
            <a:r>
              <a:rPr lang="en-US" sz="2200" dirty="0"/>
              <a:t>How are IRS and the Courts responding to this change? Will they interpret in a way that harms low income or unrepresented taxpayers, or survivors of domestic violence?</a:t>
            </a:r>
          </a:p>
          <a:p>
            <a:endParaRPr lang="en-US" sz="2200" dirty="0"/>
          </a:p>
        </p:txBody>
      </p:sp>
      <p:pic>
        <p:nvPicPr>
          <p:cNvPr id="4" name="Google Shape;92;g187e94b740b_0_0">
            <a:extLst>
              <a:ext uri="{FF2B5EF4-FFF2-40B4-BE49-F238E27FC236}">
                <a16:creationId xmlns:a16="http://schemas.microsoft.com/office/drawing/2014/main" id="{311373EA-0896-B44E-9BE8-E139902F0874}"/>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BCA1DE70-F931-DE4B-BA6A-70411024FECB}"/>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289000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CB53-C915-8BA7-472C-CA00F91F0244}"/>
              </a:ext>
            </a:extLst>
          </p:cNvPr>
          <p:cNvSpPr>
            <a:spLocks noGrp="1"/>
          </p:cNvSpPr>
          <p:nvPr>
            <p:ph type="title"/>
          </p:nvPr>
        </p:nvSpPr>
        <p:spPr>
          <a:xfrm>
            <a:off x="838200" y="365125"/>
            <a:ext cx="10515600" cy="1325563"/>
          </a:xfrm>
        </p:spPr>
        <p:txBody>
          <a:bodyPr>
            <a:normAutofit/>
          </a:bodyPr>
          <a:lstStyle/>
          <a:p>
            <a:r>
              <a:rPr lang="en-US" b="1" dirty="0"/>
              <a:t>6015 Admin Record Rule Litigation</a:t>
            </a:r>
          </a:p>
        </p:txBody>
      </p:sp>
      <p:sp>
        <p:nvSpPr>
          <p:cNvPr id="3" name="Content Placeholder 2">
            <a:extLst>
              <a:ext uri="{FF2B5EF4-FFF2-40B4-BE49-F238E27FC236}">
                <a16:creationId xmlns:a16="http://schemas.microsoft.com/office/drawing/2014/main" id="{9FA3FF0D-DD9B-7924-323D-79B6555A1EFF}"/>
              </a:ext>
            </a:extLst>
          </p:cNvPr>
          <p:cNvSpPr>
            <a:spLocks noGrp="1"/>
          </p:cNvSpPr>
          <p:nvPr>
            <p:ph idx="1"/>
          </p:nvPr>
        </p:nvSpPr>
        <p:spPr>
          <a:xfrm>
            <a:off x="838200" y="1929384"/>
            <a:ext cx="10515600" cy="4251960"/>
          </a:xfrm>
        </p:spPr>
        <p:txBody>
          <a:bodyPr>
            <a:normAutofit/>
          </a:bodyPr>
          <a:lstStyle/>
          <a:p>
            <a:r>
              <a:rPr lang="en-US" sz="2200" dirty="0"/>
              <a:t>The ”Fatty rule” – bench opinion (not precedential) by Judge Holmes on what constitutes evidence “otherwise unavailable.”  Since taxpayer was unable to provide testimony under oath or be subject to cross-examination during the administrative proceeding, the testimony was newly available and thus allowed.  Fatty v. Comm’r, Tax Ct. Docket No. 3787-20S (4/30/2021).  </a:t>
            </a:r>
            <a:r>
              <a:rPr lang="en-US" sz="2200" dirty="0">
                <a:hlinkClick r:id="rId2"/>
              </a:rPr>
              <a:t>https://procedurallytaxing.com/the-fatty-rule-for-post-tfa-innocent-spouse-cases-an-early-look-at-the-otherwise-unavailable-evidence-exception/</a:t>
            </a:r>
            <a:endParaRPr lang="en-US" sz="2200" dirty="0"/>
          </a:p>
          <a:p>
            <a:r>
              <a:rPr lang="en-US" sz="2200" dirty="0"/>
              <a:t>Similar bench opinion in </a:t>
            </a:r>
            <a:r>
              <a:rPr lang="en-US" sz="2200" dirty="0" err="1"/>
              <a:t>Bacigalupi</a:t>
            </a:r>
            <a:r>
              <a:rPr lang="en-US" sz="2200" dirty="0"/>
              <a:t> v. Comm’r, Tax Ct. Docket No. 20450-2 (9/19/2022). </a:t>
            </a:r>
            <a:r>
              <a:rPr lang="en-US" sz="2200" dirty="0">
                <a:hlinkClick r:id="rId3"/>
              </a:rPr>
              <a:t>https://procedurallytaxing.com/innocent-spouse-bench-opinion-part-1/</a:t>
            </a:r>
            <a:endParaRPr lang="en-US" sz="2200" dirty="0"/>
          </a:p>
          <a:p>
            <a:r>
              <a:rPr lang="en-US" sz="2200" dirty="0"/>
              <a:t>See Thomas v. Comm’r, Tax Ct. Docket No. 12982-20, for order, briefing, and amicus on “newly discovered” evidence.</a:t>
            </a:r>
          </a:p>
          <a:p>
            <a:endParaRPr lang="en-US" sz="2200" dirty="0"/>
          </a:p>
        </p:txBody>
      </p:sp>
      <p:pic>
        <p:nvPicPr>
          <p:cNvPr id="4" name="Google Shape;92;g187e94b740b_0_0">
            <a:extLst>
              <a:ext uri="{FF2B5EF4-FFF2-40B4-BE49-F238E27FC236}">
                <a16:creationId xmlns:a16="http://schemas.microsoft.com/office/drawing/2014/main" id="{C11227EA-52EA-DA40-88E9-761906530748}"/>
              </a:ext>
            </a:extLst>
          </p:cNvPr>
          <p:cNvPicPr preferRelativeResize="0"/>
          <p:nvPr/>
        </p:nvPicPr>
        <p:blipFill>
          <a:blip r:embed="rId4">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FAB2E2D8-DA2E-3848-B4D5-ACF93CB78B05}"/>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875462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4D945-DA1A-514E-AB65-7FB83E41BF3E}"/>
              </a:ext>
            </a:extLst>
          </p:cNvPr>
          <p:cNvSpPr>
            <a:spLocks noGrp="1"/>
          </p:cNvSpPr>
          <p:nvPr>
            <p:ph type="title"/>
          </p:nvPr>
        </p:nvSpPr>
        <p:spPr/>
        <p:txBody>
          <a:bodyPr/>
          <a:lstStyle/>
          <a:p>
            <a:r>
              <a:rPr lang="en-US" b="1" dirty="0"/>
              <a:t>Our Panelists</a:t>
            </a:r>
          </a:p>
        </p:txBody>
      </p:sp>
      <p:sp>
        <p:nvSpPr>
          <p:cNvPr id="3" name="Content Placeholder 2">
            <a:extLst>
              <a:ext uri="{FF2B5EF4-FFF2-40B4-BE49-F238E27FC236}">
                <a16:creationId xmlns:a16="http://schemas.microsoft.com/office/drawing/2014/main" id="{C52D1793-3EB9-BE48-BD28-8036788D0A19}"/>
              </a:ext>
            </a:extLst>
          </p:cNvPr>
          <p:cNvSpPr>
            <a:spLocks noGrp="1"/>
          </p:cNvSpPr>
          <p:nvPr>
            <p:ph idx="1"/>
          </p:nvPr>
        </p:nvSpPr>
        <p:spPr/>
        <p:txBody>
          <a:bodyPr/>
          <a:lstStyle/>
          <a:p>
            <a:r>
              <a:rPr lang="en-US" dirty="0"/>
              <a:t>Nina E. Olson, Center for Taxpayer Rights</a:t>
            </a:r>
          </a:p>
          <a:p>
            <a:endParaRPr lang="en-US" dirty="0"/>
          </a:p>
          <a:p>
            <a:r>
              <a:rPr lang="en-US" dirty="0"/>
              <a:t>Nancy A. </a:t>
            </a:r>
            <a:r>
              <a:rPr lang="en-US" dirty="0" err="1"/>
              <a:t>Rossner</a:t>
            </a:r>
            <a:r>
              <a:rPr lang="en-US" dirty="0"/>
              <a:t>, The Community Tax Law Project</a:t>
            </a:r>
          </a:p>
          <a:p>
            <a:endParaRPr lang="en-US" dirty="0"/>
          </a:p>
          <a:p>
            <a:r>
              <a:rPr lang="en-US" dirty="0"/>
              <a:t>Lili Quintana, James House</a:t>
            </a:r>
          </a:p>
          <a:p>
            <a:endParaRPr lang="en-US" dirty="0"/>
          </a:p>
          <a:p>
            <a:r>
              <a:rPr lang="en-US" dirty="0"/>
              <a:t>Moderated by Mary </a:t>
            </a:r>
            <a:r>
              <a:rPr lang="en-US" dirty="0" err="1"/>
              <a:t>Slonina</a:t>
            </a:r>
            <a:r>
              <a:rPr lang="en-US" dirty="0"/>
              <a:t>, KPMG</a:t>
            </a:r>
          </a:p>
          <a:p>
            <a:endParaRPr lang="en-US" dirty="0"/>
          </a:p>
        </p:txBody>
      </p:sp>
      <p:sp>
        <p:nvSpPr>
          <p:cNvPr id="4" name="Google Shape;113;p2">
            <a:extLst>
              <a:ext uri="{FF2B5EF4-FFF2-40B4-BE49-F238E27FC236}">
                <a16:creationId xmlns:a16="http://schemas.microsoft.com/office/drawing/2014/main" id="{0E470005-264E-7D49-B774-C0524FD3B784}"/>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21232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52594-1D58-BFE0-4555-40F9CEA254E9}"/>
              </a:ext>
            </a:extLst>
          </p:cNvPr>
          <p:cNvSpPr>
            <a:spLocks noGrp="1"/>
          </p:cNvSpPr>
          <p:nvPr>
            <p:ph type="title"/>
          </p:nvPr>
        </p:nvSpPr>
        <p:spPr>
          <a:xfrm>
            <a:off x="838200" y="365125"/>
            <a:ext cx="10515600" cy="1325563"/>
          </a:xfrm>
        </p:spPr>
        <p:txBody>
          <a:bodyPr>
            <a:normAutofit/>
          </a:bodyPr>
          <a:lstStyle/>
          <a:p>
            <a:r>
              <a:rPr lang="en-US" b="1" dirty="0" err="1"/>
              <a:t>Boechler</a:t>
            </a:r>
            <a:r>
              <a:rPr lang="en-US" b="1" dirty="0"/>
              <a:t> P.C. v Comm’r, 596 U.S. ___ (2022)</a:t>
            </a:r>
          </a:p>
        </p:txBody>
      </p:sp>
      <p:sp>
        <p:nvSpPr>
          <p:cNvPr id="3" name="Content Placeholder 2">
            <a:extLst>
              <a:ext uri="{FF2B5EF4-FFF2-40B4-BE49-F238E27FC236}">
                <a16:creationId xmlns:a16="http://schemas.microsoft.com/office/drawing/2014/main" id="{3F983CBB-F589-1791-1214-D7B486C5F69B}"/>
              </a:ext>
            </a:extLst>
          </p:cNvPr>
          <p:cNvSpPr>
            <a:spLocks noGrp="1"/>
          </p:cNvSpPr>
          <p:nvPr>
            <p:ph idx="1"/>
          </p:nvPr>
        </p:nvSpPr>
        <p:spPr>
          <a:xfrm>
            <a:off x="936702" y="1973989"/>
            <a:ext cx="9915293" cy="4251960"/>
          </a:xfrm>
        </p:spPr>
        <p:txBody>
          <a:bodyPr>
            <a:normAutofit/>
          </a:bodyPr>
          <a:lstStyle/>
          <a:p>
            <a:r>
              <a:rPr lang="en-US" sz="2200" dirty="0"/>
              <a:t>On April 21, 2022, the United States Supreme Court handed down a unanimous decision in favor of the taxpayer, reversing decades of Tax Court rulings.</a:t>
            </a:r>
          </a:p>
          <a:p>
            <a:r>
              <a:rPr lang="en-US" sz="2200" dirty="0"/>
              <a:t>At issue was the nature of the 30 day deadline in IRC § 6330(d)(1) for taxpayers to file a petition in the Tax Court appealing the determination of an IRS independent appeals officer in a Collection Due Process hearing regarding proposed levy action.</a:t>
            </a:r>
          </a:p>
          <a:p>
            <a:r>
              <a:rPr lang="en-US" sz="2200" dirty="0"/>
              <a:t>Reversing the 8</a:t>
            </a:r>
            <a:r>
              <a:rPr lang="en-US" sz="2200" baseline="30000" dirty="0"/>
              <a:t>th</a:t>
            </a:r>
            <a:r>
              <a:rPr lang="en-US" sz="2200" dirty="0"/>
              <a:t> Circuit, the Supreme Court held that the 30 day deadline was not jurisdictional but rather a claims processing rule that could be subject to equitable tolling.</a:t>
            </a:r>
          </a:p>
        </p:txBody>
      </p:sp>
      <p:pic>
        <p:nvPicPr>
          <p:cNvPr id="4" name="Google Shape;92;g187e94b740b_0_0">
            <a:extLst>
              <a:ext uri="{FF2B5EF4-FFF2-40B4-BE49-F238E27FC236}">
                <a16:creationId xmlns:a16="http://schemas.microsoft.com/office/drawing/2014/main" id="{2CB72F1D-49E0-3340-B1CF-355D1D567A4A}"/>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4E6BD525-4B34-D948-92D1-AEF80861C3DD}"/>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10229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F3B5C-7EA3-0158-83DD-E248D7780518}"/>
              </a:ext>
            </a:extLst>
          </p:cNvPr>
          <p:cNvSpPr>
            <a:spLocks noGrp="1"/>
          </p:cNvSpPr>
          <p:nvPr>
            <p:ph type="title"/>
          </p:nvPr>
        </p:nvSpPr>
        <p:spPr>
          <a:xfrm>
            <a:off x="968615" y="252570"/>
            <a:ext cx="10515600" cy="1325563"/>
          </a:xfrm>
        </p:spPr>
        <p:txBody>
          <a:bodyPr>
            <a:normAutofit/>
          </a:bodyPr>
          <a:lstStyle/>
          <a:p>
            <a:r>
              <a:rPr lang="en-US" b="1" dirty="0" err="1"/>
              <a:t>Boechler</a:t>
            </a:r>
            <a:r>
              <a:rPr lang="en-US" b="1" dirty="0"/>
              <a:t> cont’d</a:t>
            </a:r>
          </a:p>
        </p:txBody>
      </p:sp>
      <p:sp>
        <p:nvSpPr>
          <p:cNvPr id="3" name="Content Placeholder 2">
            <a:extLst>
              <a:ext uri="{FF2B5EF4-FFF2-40B4-BE49-F238E27FC236}">
                <a16:creationId xmlns:a16="http://schemas.microsoft.com/office/drawing/2014/main" id="{1B2309EC-E453-0038-B609-5656ABC58A3C}"/>
              </a:ext>
            </a:extLst>
          </p:cNvPr>
          <p:cNvSpPr>
            <a:spLocks noGrp="1"/>
          </p:cNvSpPr>
          <p:nvPr>
            <p:ph idx="1"/>
          </p:nvPr>
        </p:nvSpPr>
        <p:spPr>
          <a:xfrm>
            <a:off x="1330101" y="1690688"/>
            <a:ext cx="9792629" cy="4251960"/>
          </a:xfrm>
        </p:spPr>
        <p:txBody>
          <a:bodyPr>
            <a:normAutofit/>
          </a:bodyPr>
          <a:lstStyle/>
          <a:p>
            <a:r>
              <a:rPr lang="en-US" sz="1900" dirty="0"/>
              <a:t>The </a:t>
            </a:r>
            <a:r>
              <a:rPr lang="en-US" sz="1900" dirty="0" err="1"/>
              <a:t>Boechler</a:t>
            </a:r>
            <a:r>
              <a:rPr lang="en-US" sz="1900" dirty="0"/>
              <a:t> decision and analysis has consequences for other statutory provisions that do not evidence the clear intent of Congress to serve as jurisdictional bars to access to the courts if missed.  See, e.g., IRC § 6213(a) deficiency jurisdiction.</a:t>
            </a:r>
          </a:p>
          <a:p>
            <a:r>
              <a:rPr lang="en-US" sz="1900" dirty="0"/>
              <a:t>See Keith Fogg’s four-part analysis of </a:t>
            </a:r>
            <a:r>
              <a:rPr lang="en-US" sz="1900" dirty="0" err="1"/>
              <a:t>Boechler</a:t>
            </a:r>
            <a:r>
              <a:rPr lang="en-US" sz="1900" dirty="0"/>
              <a:t> in Procedurally Taxing:</a:t>
            </a:r>
            <a:br>
              <a:rPr lang="en-US" sz="1900" dirty="0"/>
            </a:br>
            <a:endParaRPr lang="en-US" sz="1900" dirty="0"/>
          </a:p>
          <a:p>
            <a:r>
              <a:rPr lang="en-US" sz="1900" dirty="0">
                <a:hlinkClick r:id="rId2"/>
              </a:rPr>
              <a:t>https://procedurallytaxing.com/what-happens-after-boechler-part-1-the-irs-argues-irc-6330-is-unique/</a:t>
            </a:r>
            <a:endParaRPr lang="en-US" sz="1900" dirty="0"/>
          </a:p>
          <a:p>
            <a:r>
              <a:rPr lang="en-US" sz="1900" dirty="0">
                <a:hlinkClick r:id="rId3"/>
              </a:rPr>
              <a:t>https://procedurallytaxing.com/what-happens-after-boechler-part-2-the-irs-argues-the-floodgates-will-open-if-the-tax-court-follows-boechler-in-interpreting-irc-6213a￼/</a:t>
            </a:r>
            <a:endParaRPr lang="en-US" sz="1900" dirty="0"/>
          </a:p>
          <a:p>
            <a:r>
              <a:rPr lang="en-US" sz="1900" dirty="0">
                <a:hlinkClick r:id="rId4"/>
              </a:rPr>
              <a:t>https://procedurallytaxing.com/what-happens-after-boechler-part-3-the-irs-argues-that-irc-7459-requires-that-irc-6213a-treat-the-time-for-filing-a-tax-court-petition-as-jurisdictional￼/</a:t>
            </a:r>
            <a:endParaRPr lang="en-US" sz="1900" dirty="0"/>
          </a:p>
          <a:p>
            <a:r>
              <a:rPr lang="en-US" sz="1900" dirty="0">
                <a:hlinkClick r:id="rId5"/>
              </a:rPr>
              <a:t>https://procedurallytaxing.com/what-happens-after-boechler-part-4-the-irs-argues-that-equitable-tolling-would-not-apply-in-deficiency-cases-￼/</a:t>
            </a:r>
            <a:endParaRPr lang="en-US" sz="1900" dirty="0"/>
          </a:p>
        </p:txBody>
      </p:sp>
      <p:pic>
        <p:nvPicPr>
          <p:cNvPr id="4" name="Google Shape;92;g187e94b740b_0_0">
            <a:extLst>
              <a:ext uri="{FF2B5EF4-FFF2-40B4-BE49-F238E27FC236}">
                <a16:creationId xmlns:a16="http://schemas.microsoft.com/office/drawing/2014/main" id="{678E491E-C139-F24C-B03A-976140CD5A18}"/>
              </a:ext>
            </a:extLst>
          </p:cNvPr>
          <p:cNvPicPr preferRelativeResize="0"/>
          <p:nvPr/>
        </p:nvPicPr>
        <p:blipFill>
          <a:blip r:embed="rId6">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A4591493-FD57-B34E-8921-080F469B5260}"/>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814361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BBBD-0DB9-F7E2-7AF1-B381403B61F7}"/>
              </a:ext>
            </a:extLst>
          </p:cNvPr>
          <p:cNvSpPr>
            <a:spLocks noGrp="1"/>
          </p:cNvSpPr>
          <p:nvPr>
            <p:ph type="title"/>
          </p:nvPr>
        </p:nvSpPr>
        <p:spPr>
          <a:xfrm>
            <a:off x="838200" y="365125"/>
            <a:ext cx="10515600" cy="1325563"/>
          </a:xfrm>
        </p:spPr>
        <p:txBody>
          <a:bodyPr>
            <a:normAutofit/>
          </a:bodyPr>
          <a:lstStyle/>
          <a:p>
            <a:r>
              <a:rPr lang="en-US" b="1" dirty="0" err="1"/>
              <a:t>Boechler</a:t>
            </a:r>
            <a:r>
              <a:rPr lang="en-US" dirty="0"/>
              <a:t> </a:t>
            </a:r>
            <a:r>
              <a:rPr lang="en-US" b="1" dirty="0"/>
              <a:t>progeny</a:t>
            </a:r>
          </a:p>
        </p:txBody>
      </p:sp>
      <p:sp>
        <p:nvSpPr>
          <p:cNvPr id="3" name="Content Placeholder 2">
            <a:extLst>
              <a:ext uri="{FF2B5EF4-FFF2-40B4-BE49-F238E27FC236}">
                <a16:creationId xmlns:a16="http://schemas.microsoft.com/office/drawing/2014/main" id="{4D37F75F-8F31-ADC8-7040-9A63621F85C0}"/>
              </a:ext>
            </a:extLst>
          </p:cNvPr>
          <p:cNvSpPr>
            <a:spLocks noGrp="1"/>
          </p:cNvSpPr>
          <p:nvPr>
            <p:ph idx="1"/>
          </p:nvPr>
        </p:nvSpPr>
        <p:spPr>
          <a:xfrm>
            <a:off x="1104900" y="1690688"/>
            <a:ext cx="9982200" cy="4251960"/>
          </a:xfrm>
        </p:spPr>
        <p:txBody>
          <a:bodyPr>
            <a:normAutofit/>
          </a:bodyPr>
          <a:lstStyle/>
          <a:p>
            <a:r>
              <a:rPr lang="en-US" sz="2200" dirty="0"/>
              <a:t>Significance of </a:t>
            </a:r>
            <a:r>
              <a:rPr lang="en-US" sz="2200" dirty="0" err="1"/>
              <a:t>Boechler</a:t>
            </a:r>
            <a:r>
              <a:rPr lang="en-US" sz="2200" dirty="0"/>
              <a:t> for IRC § 6213(a) Deficiency jurisdiction and 90-day filing period for petition in Tax Court.</a:t>
            </a:r>
          </a:p>
          <a:p>
            <a:r>
              <a:rPr lang="en-US" sz="2200" dirty="0"/>
              <a:t>Significance of </a:t>
            </a:r>
            <a:r>
              <a:rPr lang="en-US" sz="2200" dirty="0" err="1"/>
              <a:t>Boechler</a:t>
            </a:r>
            <a:r>
              <a:rPr lang="en-US" sz="2200" dirty="0"/>
              <a:t> for IRC § 6015(e)(1)(A) stand-alone “innocent spouse” 90-day filing period for petition in Tax Court.</a:t>
            </a:r>
          </a:p>
          <a:p>
            <a:r>
              <a:rPr lang="en-US" sz="2200" dirty="0"/>
              <a:t>6213(a):  Hallmark Research Collective v. Comm’r, Tax Ct. Docket No. 21284-21; Culp v. Comm’r, 3</a:t>
            </a:r>
            <a:r>
              <a:rPr lang="en-US" sz="2200" baseline="30000" dirty="0"/>
              <a:t>rd</a:t>
            </a:r>
            <a:r>
              <a:rPr lang="en-US" sz="2200" dirty="0"/>
              <a:t> Circuit Docket No. 22-1789; Allen v. Comm’r, 11</a:t>
            </a:r>
            <a:r>
              <a:rPr lang="en-US" sz="2200" baseline="30000" dirty="0"/>
              <a:t>th</a:t>
            </a:r>
            <a:r>
              <a:rPr lang="en-US" sz="2200" dirty="0"/>
              <a:t> Circuit, Docket No. 12537.  </a:t>
            </a:r>
          </a:p>
          <a:p>
            <a:r>
              <a:rPr lang="en-US" sz="2200" dirty="0"/>
              <a:t>6015(e)(1)(A): Frutiger v. Comm’r, Tax Ct. Docket No. 31153-21.</a:t>
            </a:r>
          </a:p>
          <a:p>
            <a:r>
              <a:rPr lang="en-US" sz="2200" dirty="0">
                <a:hlinkClick r:id="rId2"/>
              </a:rPr>
              <a:t>https://procedurallytaxing.com/second-appellate-case-on-whether-irc-6213as-deadline-is-still-jurisdictional-and-first-tax-court-case-involving-irc-6015e1a/</a:t>
            </a:r>
            <a:endParaRPr lang="en-US" sz="2200" dirty="0"/>
          </a:p>
        </p:txBody>
      </p:sp>
      <p:pic>
        <p:nvPicPr>
          <p:cNvPr id="4" name="Google Shape;92;g187e94b740b_0_0">
            <a:extLst>
              <a:ext uri="{FF2B5EF4-FFF2-40B4-BE49-F238E27FC236}">
                <a16:creationId xmlns:a16="http://schemas.microsoft.com/office/drawing/2014/main" id="{740E27AD-6112-4846-BA22-2D291C8DF943}"/>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3FD633C9-A439-5C4E-BD86-117E756C6DB8}"/>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192535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C4677-E388-A54B-B038-D997626F0B3E}"/>
              </a:ext>
            </a:extLst>
          </p:cNvPr>
          <p:cNvSpPr>
            <a:spLocks noGrp="1"/>
          </p:cNvSpPr>
          <p:nvPr>
            <p:ph type="title"/>
          </p:nvPr>
        </p:nvSpPr>
        <p:spPr/>
        <p:txBody>
          <a:bodyPr/>
          <a:lstStyle/>
          <a:p>
            <a:r>
              <a:rPr lang="en-US" b="1" dirty="0"/>
              <a:t>Domestic Violence Defined</a:t>
            </a:r>
          </a:p>
        </p:txBody>
      </p:sp>
      <p:sp>
        <p:nvSpPr>
          <p:cNvPr id="3" name="Content Placeholder 2">
            <a:extLst>
              <a:ext uri="{FF2B5EF4-FFF2-40B4-BE49-F238E27FC236}">
                <a16:creationId xmlns:a16="http://schemas.microsoft.com/office/drawing/2014/main" id="{BF0C4F26-E394-1B41-95CE-CBC8B83FECBA}"/>
              </a:ext>
            </a:extLst>
          </p:cNvPr>
          <p:cNvSpPr>
            <a:spLocks noGrp="1"/>
          </p:cNvSpPr>
          <p:nvPr>
            <p:ph idx="1"/>
          </p:nvPr>
        </p:nvSpPr>
        <p:spPr/>
        <p:txBody>
          <a:bodyPr/>
          <a:lstStyle/>
          <a:p>
            <a:pPr marL="0" indent="0">
              <a:lnSpc>
                <a:spcPct val="150000"/>
              </a:lnSpc>
              <a:buNone/>
            </a:pPr>
            <a:r>
              <a:rPr lang="en-US" altLang="en-US" dirty="0"/>
              <a:t>1. Pattern and deliberate course of conduct</a:t>
            </a:r>
          </a:p>
          <a:p>
            <a:pPr marL="0" indent="0">
              <a:lnSpc>
                <a:spcPct val="150000"/>
              </a:lnSpc>
              <a:buNone/>
            </a:pPr>
            <a:r>
              <a:rPr lang="en-US" altLang="en-US" dirty="0"/>
              <a:t>2. Designed to achieve complete </a:t>
            </a:r>
            <a:r>
              <a:rPr lang="en-US" altLang="en-US" b="1" dirty="0"/>
              <a:t>power and control</a:t>
            </a:r>
          </a:p>
          <a:p>
            <a:pPr marL="0" indent="0">
              <a:lnSpc>
                <a:spcPct val="150000"/>
              </a:lnSpc>
              <a:buNone/>
            </a:pPr>
            <a:r>
              <a:rPr lang="en-US" altLang="en-US" dirty="0"/>
              <a:t>3. Over an intimate partner or family member in a domestic relationship</a:t>
            </a:r>
          </a:p>
          <a:p>
            <a:pPr marL="0" indent="0">
              <a:lnSpc>
                <a:spcPct val="150000"/>
              </a:lnSpc>
              <a:buNone/>
            </a:pPr>
            <a:r>
              <a:rPr lang="en-US" altLang="en-US" dirty="0"/>
              <a:t>4. Through fear and intimidation and the exercise of dominion</a:t>
            </a:r>
          </a:p>
          <a:p>
            <a:endParaRPr lang="en-US" dirty="0"/>
          </a:p>
        </p:txBody>
      </p:sp>
      <p:pic>
        <p:nvPicPr>
          <p:cNvPr id="4" name="Google Shape;92;g187e94b740b_0_0">
            <a:extLst>
              <a:ext uri="{FF2B5EF4-FFF2-40B4-BE49-F238E27FC236}">
                <a16:creationId xmlns:a16="http://schemas.microsoft.com/office/drawing/2014/main" id="{7FC83E66-BF10-1042-B824-15A4FCA58812}"/>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EA49A979-739B-EC48-A991-E3D344C672A0}"/>
              </a:ext>
            </a:extLst>
          </p:cNvPr>
          <p:cNvSpPr/>
          <p:nvPr/>
        </p:nvSpPr>
        <p:spPr>
          <a:xfrm>
            <a:off x="305" y="11151"/>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011457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817" y="157942"/>
            <a:ext cx="10515600" cy="1325563"/>
          </a:xfrm>
        </p:spPr>
        <p:txBody>
          <a:bodyPr>
            <a:normAutofit/>
          </a:bodyPr>
          <a:lstStyle/>
          <a:p>
            <a:pPr algn="ctr"/>
            <a:r>
              <a:rPr lang="en-US" sz="5400" b="1" dirty="0"/>
              <a:t>Power &amp; Control Wheel</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76451" y="1111828"/>
            <a:ext cx="5874398" cy="5746172"/>
          </a:xfrm>
        </p:spPr>
      </p:pic>
      <p:pic>
        <p:nvPicPr>
          <p:cNvPr id="5" name="Google Shape;92;g187e94b740b_0_0">
            <a:extLst>
              <a:ext uri="{FF2B5EF4-FFF2-40B4-BE49-F238E27FC236}">
                <a16:creationId xmlns:a16="http://schemas.microsoft.com/office/drawing/2014/main" id="{4A01A38D-2AB6-3B40-A16E-5C9CA5286C94}"/>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36A7E404-BEA9-5541-9646-48E367D4B93D}"/>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074633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520" y="276670"/>
            <a:ext cx="10515600" cy="1325563"/>
          </a:xfrm>
        </p:spPr>
        <p:txBody>
          <a:bodyPr/>
          <a:lstStyle/>
          <a:p>
            <a:r>
              <a:rPr lang="en-US" b="1" dirty="0"/>
              <a:t>Economic Abuse / Financial Abuse</a:t>
            </a:r>
          </a:p>
        </p:txBody>
      </p:sp>
      <p:pic>
        <p:nvPicPr>
          <p:cNvPr id="4" name="Content Placeholder 3"/>
          <p:cNvPicPr>
            <a:picLocks noGrp="1" noChangeAspect="1"/>
          </p:cNvPicPr>
          <p:nvPr>
            <p:ph idx="1"/>
          </p:nvPr>
        </p:nvPicPr>
        <p:blipFill>
          <a:blip r:embed="rId2"/>
          <a:stretch>
            <a:fillRect/>
          </a:stretch>
        </p:blipFill>
        <p:spPr>
          <a:xfrm>
            <a:off x="5482750" y="1785225"/>
            <a:ext cx="4478543" cy="4578350"/>
          </a:xfrm>
          <a:prstGeom prst="rect">
            <a:avLst/>
          </a:prstGeom>
        </p:spPr>
      </p:pic>
      <p:sp>
        <p:nvSpPr>
          <p:cNvPr id="5" name="Rectangle 4"/>
          <p:cNvSpPr/>
          <p:nvPr/>
        </p:nvSpPr>
        <p:spPr>
          <a:xfrm>
            <a:off x="1163520" y="1823222"/>
            <a:ext cx="3847816" cy="4154984"/>
          </a:xfrm>
          <a:prstGeom prst="rect">
            <a:avLst/>
          </a:prstGeom>
        </p:spPr>
        <p:txBody>
          <a:bodyPr wrap="square">
            <a:spAutoFit/>
          </a:bodyPr>
          <a:lstStyle/>
          <a:p>
            <a:endParaRPr lang="en-US" sz="1200" dirty="0">
              <a:solidFill>
                <a:srgbClr val="000000"/>
              </a:solidFill>
              <a:latin typeface="Arial" panose="020B0604020202020204" pitchFamily="34" charset="0"/>
            </a:endParaRPr>
          </a:p>
          <a:p>
            <a:pPr marL="285750" marR="86950" indent="-285750">
              <a:buFont typeface="Arial" panose="020B0604020202020204" pitchFamily="34" charset="0"/>
              <a:buChar char="•"/>
            </a:pPr>
            <a:r>
              <a:rPr lang="en-US" dirty="0">
                <a:latin typeface="Arial" panose="020B0604020202020204" pitchFamily="34" charset="0"/>
              </a:rPr>
              <a:t>Controlling the finances; making </a:t>
            </a:r>
            <a:r>
              <a:rPr lang="en-US" dirty="0" err="1">
                <a:latin typeface="Arial" panose="020B0604020202020204" pitchFamily="34" charset="0"/>
              </a:rPr>
              <a:t>survivor‘beg</a:t>
            </a:r>
            <a:r>
              <a:rPr lang="en-US" dirty="0">
                <a:latin typeface="Arial" panose="020B0604020202020204" pitchFamily="34" charset="0"/>
              </a:rPr>
              <a:t> for money’; or </a:t>
            </a:r>
            <a:r>
              <a:rPr lang="en-US" b="1" i="1" dirty="0">
                <a:latin typeface="Arial" panose="020B0604020202020204" pitchFamily="34" charset="0"/>
              </a:rPr>
              <a:t>not allowing access to </a:t>
            </a:r>
            <a:r>
              <a:rPr lang="en-US" b="1" dirty="0">
                <a:latin typeface="Arial" panose="020B0604020202020204" pitchFamily="34" charset="0"/>
              </a:rPr>
              <a:t>funds</a:t>
            </a:r>
            <a:r>
              <a:rPr lang="en-US" dirty="0">
                <a:latin typeface="Arial" panose="020B0604020202020204" pitchFamily="34" charset="0"/>
              </a:rPr>
              <a:t>”</a:t>
            </a:r>
          </a:p>
          <a:p>
            <a:pPr marR="86950"/>
            <a:r>
              <a:rPr lang="en-US" dirty="0">
                <a:latin typeface="Arial" panose="020B0604020202020204" pitchFamily="34" charset="0"/>
              </a:rPr>
              <a:t> </a:t>
            </a:r>
          </a:p>
          <a:p>
            <a:pPr marL="285750" marR="80880" indent="-285750">
              <a:buFont typeface="Arial" panose="020B0604020202020204" pitchFamily="34" charset="0"/>
              <a:buChar char="•"/>
            </a:pPr>
            <a:r>
              <a:rPr lang="en-US" dirty="0">
                <a:latin typeface="Arial" panose="020B0604020202020204" pitchFamily="34" charset="0"/>
              </a:rPr>
              <a:t>May also include forcing the survivor to personally incur all debts of the relationship to make the survivor even more dependent upon the abuser</a:t>
            </a:r>
          </a:p>
          <a:p>
            <a:pPr marR="80880"/>
            <a:endParaRPr lang="en-US" dirty="0">
              <a:latin typeface="Arial" panose="020B0604020202020204" pitchFamily="34" charset="0"/>
            </a:endParaRPr>
          </a:p>
          <a:p>
            <a:pPr marL="285750" marR="81830" indent="-285750">
              <a:buFont typeface="Arial" panose="020B0604020202020204" pitchFamily="34" charset="0"/>
              <a:buChar char="•"/>
            </a:pPr>
            <a:r>
              <a:rPr lang="en-US" dirty="0">
                <a:latin typeface="Arial" panose="020B0604020202020204" pitchFamily="34" charset="0"/>
              </a:rPr>
              <a:t>Entangle the survivor’s financial life with that of the abuser to the extent that they appear inseparable.</a:t>
            </a:r>
            <a:endParaRPr lang="en-US" dirty="0"/>
          </a:p>
        </p:txBody>
      </p:sp>
      <p:pic>
        <p:nvPicPr>
          <p:cNvPr id="6" name="Google Shape;92;g187e94b740b_0_0">
            <a:extLst>
              <a:ext uri="{FF2B5EF4-FFF2-40B4-BE49-F238E27FC236}">
                <a16:creationId xmlns:a16="http://schemas.microsoft.com/office/drawing/2014/main" id="{B1EE523D-3462-F647-AEE5-F5C795113505}"/>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7" name="Google Shape;113;p2">
            <a:extLst>
              <a:ext uri="{FF2B5EF4-FFF2-40B4-BE49-F238E27FC236}">
                <a16:creationId xmlns:a16="http://schemas.microsoft.com/office/drawing/2014/main" id="{58073B3D-3BB8-8243-BA7C-AC44497D0D2C}"/>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936960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Financial Abuse </a:t>
            </a:r>
          </a:p>
        </p:txBody>
      </p:sp>
      <p:sp>
        <p:nvSpPr>
          <p:cNvPr id="3" name="Content Placeholder 2"/>
          <p:cNvSpPr>
            <a:spLocks noGrp="1"/>
          </p:cNvSpPr>
          <p:nvPr>
            <p:ph idx="1"/>
          </p:nvPr>
        </p:nvSpPr>
        <p:spPr/>
        <p:txBody>
          <a:bodyPr>
            <a:normAutofit/>
          </a:bodyPr>
          <a:lstStyle/>
          <a:p>
            <a:r>
              <a:rPr lang="en-US" sz="2400" dirty="0"/>
              <a:t>Financial abuse is a common tactic used by abusers to gain power and control in a relationship. The forms of financial abuse may be include tactics to conceal information, limit the victim’s access to assets, or reduce accessibility to the family finances. </a:t>
            </a:r>
          </a:p>
          <a:p>
            <a:r>
              <a:rPr lang="en-US" sz="2400" dirty="0"/>
              <a:t>Financial abuse – along with emotional, physical, and sexual abuse – includes behaviors to intentionally manipulate, intimidate, and threaten the victim in order to entrap that person in the relationship. In some cases, financial abuse is present throughout the relationship and in other cases financial abuse becomes present when the survivor is attempting to leave or has left the relationship.- ncadv.org</a:t>
            </a:r>
          </a:p>
        </p:txBody>
      </p:sp>
      <p:pic>
        <p:nvPicPr>
          <p:cNvPr id="4" name="Google Shape;92;g187e94b740b_0_0">
            <a:extLst>
              <a:ext uri="{FF2B5EF4-FFF2-40B4-BE49-F238E27FC236}">
                <a16:creationId xmlns:a16="http://schemas.microsoft.com/office/drawing/2014/main" id="{F28757A2-BF1E-2244-A4EA-06237D5C418D}"/>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97FF99E3-40D8-3341-BB8E-27254779AA70}"/>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60736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101" y="0"/>
            <a:ext cx="10515600" cy="1325563"/>
          </a:xfrm>
        </p:spPr>
        <p:txBody>
          <a:bodyPr>
            <a:normAutofit/>
          </a:bodyPr>
          <a:lstStyle/>
          <a:p>
            <a:r>
              <a:rPr lang="en-US" b="1" dirty="0"/>
              <a:t>Examples of Financial Abuse </a:t>
            </a:r>
          </a:p>
        </p:txBody>
      </p:sp>
      <p:sp>
        <p:nvSpPr>
          <p:cNvPr id="3" name="Content Placeholder 2"/>
          <p:cNvSpPr>
            <a:spLocks noGrp="1"/>
          </p:cNvSpPr>
          <p:nvPr>
            <p:ph idx="1"/>
          </p:nvPr>
        </p:nvSpPr>
        <p:spPr>
          <a:xfrm>
            <a:off x="1330101" y="1253331"/>
            <a:ext cx="10515600" cy="4351338"/>
          </a:xfrm>
        </p:spPr>
        <p:txBody>
          <a:bodyPr numCol="2">
            <a:noAutofit/>
          </a:bodyPr>
          <a:lstStyle/>
          <a:p>
            <a:r>
              <a:rPr lang="en-US" sz="2000" dirty="0"/>
              <a:t>Forbidding the victim to work.</a:t>
            </a:r>
          </a:p>
          <a:p>
            <a:r>
              <a:rPr lang="en-US" sz="2000" dirty="0"/>
              <a:t>Sabotaging work or employment opportunities by stalking or harassing the victim at the workplace or causing the victim to lose her/his job by physically battering prior to important meetings or interviews.</a:t>
            </a:r>
          </a:p>
          <a:p>
            <a:r>
              <a:rPr lang="en-US" sz="2000" dirty="0"/>
              <a:t>Controlling how all of the money is spent.</a:t>
            </a:r>
          </a:p>
          <a:p>
            <a:r>
              <a:rPr lang="en-US" sz="2000" dirty="0"/>
              <a:t>Not including the victim in investment or banking decisions.</a:t>
            </a:r>
          </a:p>
          <a:p>
            <a:r>
              <a:rPr lang="en-US" sz="2000" dirty="0"/>
              <a:t>Not allowing the victim access to bank accounts.</a:t>
            </a:r>
          </a:p>
          <a:p>
            <a:r>
              <a:rPr lang="en-US" sz="2000" dirty="0"/>
              <a:t>Withholding money or giving “an allowance.”</a:t>
            </a:r>
          </a:p>
          <a:p>
            <a:r>
              <a:rPr lang="en-US" sz="2000" dirty="0"/>
              <a:t>Forcing the victim to write bad checks or file fraudulent tax returns.</a:t>
            </a:r>
          </a:p>
          <a:p>
            <a:r>
              <a:rPr lang="en-US" sz="2000" dirty="0"/>
              <a:t>Running up large amounts of debt on joint accounts.</a:t>
            </a:r>
          </a:p>
          <a:p>
            <a:r>
              <a:rPr lang="en-US" sz="2000" dirty="0"/>
              <a:t>Refusing to work or contribute to the family income.</a:t>
            </a:r>
          </a:p>
          <a:p>
            <a:r>
              <a:rPr lang="en-US" sz="2000" dirty="0"/>
              <a:t>Withholding funds for the victim or children to obtain basic needs such as food and medicine.</a:t>
            </a:r>
          </a:p>
          <a:p>
            <a:r>
              <a:rPr lang="en-US" sz="2000" dirty="0"/>
              <a:t>Hiding assets.</a:t>
            </a:r>
          </a:p>
          <a:p>
            <a:r>
              <a:rPr lang="en-US" sz="2000" dirty="0"/>
              <a:t>Stealing the victim’s identity, property, or inheritance.</a:t>
            </a:r>
          </a:p>
          <a:p>
            <a:r>
              <a:rPr lang="en-US" sz="2000" dirty="0"/>
              <a:t>Refusing to pay bills and ruining the victims’ credit score.</a:t>
            </a:r>
          </a:p>
          <a:p>
            <a:r>
              <a:rPr lang="en-US" sz="2000" dirty="0"/>
              <a:t>Forcing the victim to turn over public benefits or threatening to turn the victim in for “cheating or misusing benefits.”</a:t>
            </a:r>
          </a:p>
          <a:p>
            <a:r>
              <a:rPr lang="en-US" sz="2000" dirty="0"/>
              <a:t>Refusing to pay or evading child support or manipulating the divorce process by drawing it out by hiding or not disclosing assets</a:t>
            </a:r>
          </a:p>
        </p:txBody>
      </p:sp>
      <p:pic>
        <p:nvPicPr>
          <p:cNvPr id="4" name="Google Shape;92;g187e94b740b_0_0">
            <a:extLst>
              <a:ext uri="{FF2B5EF4-FFF2-40B4-BE49-F238E27FC236}">
                <a16:creationId xmlns:a16="http://schemas.microsoft.com/office/drawing/2014/main" id="{61DF480D-B591-A047-89BB-03900C694DFF}"/>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5C917D1F-8641-2D45-825B-967CAB27FAA3}"/>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556675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9369"/>
            <a:ext cx="10515600" cy="1325563"/>
          </a:xfrm>
        </p:spPr>
        <p:txBody>
          <a:bodyPr>
            <a:normAutofit/>
          </a:bodyPr>
          <a:lstStyle/>
          <a:p>
            <a:r>
              <a:rPr lang="en-US" b="1" dirty="0"/>
              <a:t>Impacts of Financial Abuse </a:t>
            </a:r>
          </a:p>
        </p:txBody>
      </p:sp>
      <p:sp>
        <p:nvSpPr>
          <p:cNvPr id="3" name="Content Placeholder 2"/>
          <p:cNvSpPr>
            <a:spLocks noGrp="1"/>
          </p:cNvSpPr>
          <p:nvPr>
            <p:ph idx="1"/>
          </p:nvPr>
        </p:nvSpPr>
        <p:spPr/>
        <p:txBody>
          <a:bodyPr>
            <a:normAutofit/>
          </a:bodyPr>
          <a:lstStyle/>
          <a:p>
            <a:r>
              <a:rPr lang="en-US" sz="2400" dirty="0"/>
              <a:t>The short- and long-term effects of financial abuse can be devastating. In the short-term, access to assets is imperative to staying safe. Without assets, survivors are often unable to obtain safe and affordable housing or the funds to provide for themselves or their children. With realistic fears of homelessness, it is little wonder that survivors sometimes return to an abusive partner.</a:t>
            </a:r>
          </a:p>
          <a:p>
            <a:r>
              <a:rPr lang="en-US" sz="2400" dirty="0"/>
              <a:t>For those who manage to escape the abuse and survive initially, they often face overwhelming odds in obtaining long-term security and safety. Ruined credit scores, sporadic employment histories, and legal issues caused by the abuse make it extremely difficult to gain independence, safety, and long-term security.- ncadv.org</a:t>
            </a:r>
          </a:p>
          <a:p>
            <a:endParaRPr lang="en-US" sz="2400" dirty="0"/>
          </a:p>
        </p:txBody>
      </p:sp>
      <p:pic>
        <p:nvPicPr>
          <p:cNvPr id="4" name="Google Shape;92;g187e94b740b_0_0">
            <a:extLst>
              <a:ext uri="{FF2B5EF4-FFF2-40B4-BE49-F238E27FC236}">
                <a16:creationId xmlns:a16="http://schemas.microsoft.com/office/drawing/2014/main" id="{16F4DA13-6EC0-B84A-839B-AEC9B0B29DB4}"/>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F1AA0F36-DA6E-5746-B351-111D245F7398}"/>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209779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516" y="342823"/>
            <a:ext cx="10515600" cy="1325563"/>
          </a:xfrm>
        </p:spPr>
        <p:txBody>
          <a:bodyPr>
            <a:normAutofit/>
          </a:bodyPr>
          <a:lstStyle/>
          <a:p>
            <a:r>
              <a:rPr lang="en-US" b="1" dirty="0"/>
              <a:t>Local and National Statistics</a:t>
            </a:r>
          </a:p>
        </p:txBody>
      </p:sp>
      <p:sp>
        <p:nvSpPr>
          <p:cNvPr id="3" name="Content Placeholder 2"/>
          <p:cNvSpPr>
            <a:spLocks noGrp="1"/>
          </p:cNvSpPr>
          <p:nvPr>
            <p:ph idx="1"/>
          </p:nvPr>
        </p:nvSpPr>
        <p:spPr>
          <a:xfrm>
            <a:off x="1070516" y="1825625"/>
            <a:ext cx="10283283" cy="4351338"/>
          </a:xfrm>
        </p:spPr>
        <p:txBody>
          <a:bodyPr>
            <a:normAutofit/>
          </a:bodyPr>
          <a:lstStyle/>
          <a:p>
            <a:r>
              <a:rPr lang="en-US" sz="2400" dirty="0"/>
              <a:t>Local Greater Tri-Cities Region Statics </a:t>
            </a:r>
          </a:p>
          <a:p>
            <a:pPr lvl="1"/>
            <a:r>
              <a:rPr lang="en-US" dirty="0"/>
              <a:t>Experience a loss of income and/or financial security? 275 within the last 4 months </a:t>
            </a:r>
          </a:p>
          <a:p>
            <a:pPr lvl="1"/>
            <a:r>
              <a:rPr lang="en-US" dirty="0"/>
              <a:t>Assisted 90 clients with employment services within the last 4 months</a:t>
            </a:r>
          </a:p>
          <a:p>
            <a:r>
              <a:rPr lang="en-US" sz="2400" dirty="0"/>
              <a:t>National Statics </a:t>
            </a:r>
          </a:p>
          <a:p>
            <a:pPr lvl="1"/>
            <a:r>
              <a:rPr lang="en-US" dirty="0"/>
              <a:t>Between 94-99% of domestic violence survivors have also experienced economic abuse. – ncadv.org</a:t>
            </a:r>
          </a:p>
          <a:p>
            <a:pPr lvl="1"/>
            <a:r>
              <a:rPr lang="en-US" dirty="0"/>
              <a:t>Between 21-60% of victims of intimate partner violence lose their jobs due to reasons stemming from the abuse. – ncadv.org</a:t>
            </a:r>
          </a:p>
          <a:p>
            <a:pPr lvl="1"/>
            <a:r>
              <a:rPr lang="en-US" dirty="0"/>
              <a:t>Victims of intimate partner violence lose a total of 8 million days of paid work each year, the equivalent of 32,000 jobs.- ncadv.org	</a:t>
            </a:r>
          </a:p>
        </p:txBody>
      </p:sp>
      <p:pic>
        <p:nvPicPr>
          <p:cNvPr id="4" name="Google Shape;92;g187e94b740b_0_0">
            <a:extLst>
              <a:ext uri="{FF2B5EF4-FFF2-40B4-BE49-F238E27FC236}">
                <a16:creationId xmlns:a16="http://schemas.microsoft.com/office/drawing/2014/main" id="{494FE630-8A6D-D44B-9EDA-643F9E26B21A}"/>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5D62E9FC-9B69-244C-8159-FC35796F4E6F}"/>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883515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2260</Words>
  <Application>Microsoft Macintosh PowerPoint</Application>
  <PresentationFormat>Widescreen</PresentationFormat>
  <Paragraphs>143</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Apple Braille</vt:lpstr>
      <vt:lpstr>Arial</vt:lpstr>
      <vt:lpstr>Calibri</vt:lpstr>
      <vt:lpstr>Calibri Light</vt:lpstr>
      <vt:lpstr>Office Theme</vt:lpstr>
      <vt:lpstr>Fighting Back Against Domestic Abuse:  Helping Domestic Violence Survivors Through Representation, Advocacy, and Policy - Examined Through a Tax Lens</vt:lpstr>
      <vt:lpstr>Our Panelists</vt:lpstr>
      <vt:lpstr>Domestic Violence Defined</vt:lpstr>
      <vt:lpstr>Power &amp; Control Wheel</vt:lpstr>
      <vt:lpstr>Economic Abuse / Financial Abuse</vt:lpstr>
      <vt:lpstr>Financial Abuse </vt:lpstr>
      <vt:lpstr>Examples of Financial Abuse </vt:lpstr>
      <vt:lpstr>Impacts of Financial Abuse </vt:lpstr>
      <vt:lpstr>Local and National Statistics</vt:lpstr>
      <vt:lpstr>Taxes as a Tool of Financial Abuse</vt:lpstr>
      <vt:lpstr>Fraudulent Tax Return</vt:lpstr>
      <vt:lpstr>Superseding Tax Return</vt:lpstr>
      <vt:lpstr>Establishing an Invalid Joint Election</vt:lpstr>
      <vt:lpstr>Signing a Joint Return Under Duress</vt:lpstr>
      <vt:lpstr>Relief from Joint and Several Liability</vt:lpstr>
      <vt:lpstr>Relief from Joint and Several Liability</vt:lpstr>
      <vt:lpstr>Misappropriation of IRS Payments</vt:lpstr>
      <vt:lpstr>Innocent Spouse Relief &amp; the Administrative Record Rule</vt:lpstr>
      <vt:lpstr>6015 Admin Record Rule Litigation</vt:lpstr>
      <vt:lpstr>Boechler P.C. v Comm’r, 596 U.S. ___ (2022)</vt:lpstr>
      <vt:lpstr>Boechler cont’d</vt:lpstr>
      <vt:lpstr>Boechler progeny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Innocent Spouse Relief &amp; the Administrative Record Rule</dc:title>
  <dc:creator>Nina Olson</dc:creator>
  <cp:lastModifiedBy>Nancy Rossner</cp:lastModifiedBy>
  <cp:revision>5</cp:revision>
  <dcterms:created xsi:type="dcterms:W3CDTF">2022-11-10T15:41:16Z</dcterms:created>
  <dcterms:modified xsi:type="dcterms:W3CDTF">2022-11-14T23:41:16Z</dcterms:modified>
</cp:coreProperties>
</file>