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56" r:id="rId2"/>
    <p:sldId id="31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6" roundtripDataSignature="AMtx7mi7RWbmWeS9H13FlL7OGFXd5jDDv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6"/>
  </p:normalViewPr>
  <p:slideViewPr>
    <p:cSldViewPr snapToGrid="0" snapToObjects="1">
      <p:cViewPr varScale="1">
        <p:scale>
          <a:sx n="107" d="100"/>
          <a:sy n="107"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customschemas.google.com/relationships/presentationmetadata" Target="meta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ncbi.nlm.nih.gov/books/NBK207191/table/part1_ch3.t1/?report=objectonly"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ncbi.nlm.nih.gov/books/NBK207191/table/part1_ch3.t1/?report=objectonly"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s://ncler.acl.gov/Files/Trauma-Informed-Lawyering.aspx"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https://ncler.acl.gov/Files/Trauma-Informed-Lawyering.aspx" TargetMode="External"/><Relationship Id="rId2" Type="http://schemas.openxmlformats.org/officeDocument/2006/relationships/slide" Target="../slides/slide38.xml"/><Relationship Id="rId1" Type="http://schemas.openxmlformats.org/officeDocument/2006/relationships/notesMaster" Target="../notesMasters/notesMaster1.xml"/><Relationship Id="rId4" Type="http://schemas.openxmlformats.org/officeDocument/2006/relationships/hyperlink" Target="https://www.americanbar.org/groups/public_interest/child_law/resources/child_law_practiceonline/child_law_practice/vol-34/september-2015/understanding-secondary-trauma--a-guide-for-lawyers-working-with/" TargetMode="Externa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www.americanbar.org/groups/public_interest/child_law/resources/child_law_practiceonline/child_law_practice/vol-34/september-2015/understanding-secondary-trauma--a-guide-for-lawyers-working-with/" TargetMode="External"/><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3" Type="http://schemas.openxmlformats.org/officeDocument/2006/relationships/hyperlink" Target="https://vsdvalliance.org/"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psychscenehub.com/psychinsights/post-traumatic-stress-disorder/"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ted.com/talks/nadine_burke_harris_how_childhood_trauma_affects_health_across_a_lifetime?language=en#t-1005516"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87e94b740b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87e94b740b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87e94b740b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5" name="Google Shape;265;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6" name="Google Shape;29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0" name="Google Shape;310;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This slide has SO much text on it idk what to do about that; </a:t>
            </a:r>
            <a:r>
              <a:rPr lang="en-US" sz="1200">
                <a:solidFill>
                  <a:schemeClr val="dk1"/>
                </a:solidFill>
                <a:latin typeface="Calibri"/>
                <a:ea typeface="Calibri"/>
                <a:cs typeface="Calibri"/>
                <a:sym typeface="Calibri"/>
              </a:rPr>
              <a:t>Sources: Briere &amp; Scott, 2006b; Foa et al., 2006; Pietrzak et al., 2011 (as cited in </a:t>
            </a:r>
            <a:r>
              <a:rPr lang="en-US" sz="120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TIP 57</a:t>
            </a:r>
            <a:r>
              <a:rPr lang="en-US" sz="1200">
                <a:solidFill>
                  <a:schemeClr val="dk1"/>
                </a:solidFill>
                <a:latin typeface="Calibri"/>
                <a:ea typeface="Calibri"/>
                <a:cs typeface="Calibri"/>
                <a:sym typeface="Calibri"/>
              </a:rPr>
              <a:t> from the Substance Abuse and Mental Health Services Administration [SAMHSA])</a:t>
            </a:r>
            <a:endParaRPr/>
          </a:p>
          <a:p>
            <a:pPr marL="0" lvl="0" indent="0" algn="l" rtl="0">
              <a:spcBef>
                <a:spcPts val="0"/>
              </a:spcBef>
              <a:spcAft>
                <a:spcPts val="0"/>
              </a:spcAft>
              <a:buNone/>
            </a:pPr>
            <a:endParaRPr/>
          </a:p>
        </p:txBody>
      </p:sp>
      <p:sp>
        <p:nvSpPr>
          <p:cNvPr id="311" name="Google Shape;311;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3" name="Google Shape;333;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6" name="Google Shape;36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7" name="Google Shape;367;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7" name="Google Shape;397;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1" name="Google Shape;411;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This slide has SO much text on it idk what to do about that; </a:t>
            </a:r>
            <a:r>
              <a:rPr lang="en-US" sz="1200">
                <a:solidFill>
                  <a:schemeClr val="dk1"/>
                </a:solidFill>
                <a:latin typeface="Calibri"/>
                <a:ea typeface="Calibri"/>
                <a:cs typeface="Calibri"/>
                <a:sym typeface="Calibri"/>
              </a:rPr>
              <a:t>Sources: Briere &amp; Scott, 2006b; Foa et al., 2006; Pietrzak et al., 2011 (as cited in </a:t>
            </a:r>
            <a:r>
              <a:rPr lang="en-US" sz="120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TIP 57</a:t>
            </a:r>
            <a:r>
              <a:rPr lang="en-US" sz="1200">
                <a:solidFill>
                  <a:schemeClr val="dk1"/>
                </a:solidFill>
                <a:latin typeface="Calibri"/>
                <a:ea typeface="Calibri"/>
                <a:cs typeface="Calibri"/>
                <a:sym typeface="Calibri"/>
              </a:rPr>
              <a:t> from the Substance Abuse and Mental Health Services Administration [SAMHSA])</a:t>
            </a:r>
            <a:endParaRPr/>
          </a:p>
          <a:p>
            <a:pPr marL="0" lvl="0" indent="0" algn="l" rtl="0">
              <a:spcBef>
                <a:spcPts val="0"/>
              </a:spcBef>
              <a:spcAft>
                <a:spcPts val="0"/>
              </a:spcAft>
              <a:buNone/>
            </a:pPr>
            <a:endParaRPr/>
          </a:p>
        </p:txBody>
      </p:sp>
      <p:sp>
        <p:nvSpPr>
          <p:cNvPr id="412" name="Google Shape;412;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
        <p:cNvGrpSpPr/>
        <p:nvPr/>
      </p:nvGrpSpPr>
      <p:grpSpPr>
        <a:xfrm>
          <a:off x="0" y="0"/>
          <a:ext cx="0" cy="0"/>
          <a:chOff x="0" y="0"/>
          <a:chExt cx="0" cy="0"/>
        </a:xfrm>
      </p:grpSpPr>
      <p:sp>
        <p:nvSpPr>
          <p:cNvPr id="444" name="Google Shape;444;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5" name="Google Shape;44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Google Shape;481;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2" name="Google Shape;48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Google Shape;498;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9" name="Google Shape;499;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Google Shape;519;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0" name="Google Shape;520;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41" name="Google Shape;541;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6"/>
        <p:cNvGrpSpPr/>
        <p:nvPr/>
      </p:nvGrpSpPr>
      <p:grpSpPr>
        <a:xfrm>
          <a:off x="0" y="0"/>
          <a:ext cx="0" cy="0"/>
          <a:chOff x="0" y="0"/>
          <a:chExt cx="0" cy="0"/>
        </a:xfrm>
      </p:grpSpPr>
      <p:sp>
        <p:nvSpPr>
          <p:cNvPr id="557" name="Google Shape;557;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58" name="Google Shape;558;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3"/>
        <p:cNvGrpSpPr/>
        <p:nvPr/>
      </p:nvGrpSpPr>
      <p:grpSpPr>
        <a:xfrm>
          <a:off x="0" y="0"/>
          <a:ext cx="0" cy="0"/>
          <a:chOff x="0" y="0"/>
          <a:chExt cx="0" cy="0"/>
        </a:xfrm>
      </p:grpSpPr>
      <p:sp>
        <p:nvSpPr>
          <p:cNvPr id="584" name="Google Shape;584;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85" name="Google Shape;585;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7"/>
        <p:cNvGrpSpPr/>
        <p:nvPr/>
      </p:nvGrpSpPr>
      <p:grpSpPr>
        <a:xfrm>
          <a:off x="0" y="0"/>
          <a:ext cx="0" cy="0"/>
          <a:chOff x="0" y="0"/>
          <a:chExt cx="0" cy="0"/>
        </a:xfrm>
      </p:grpSpPr>
      <p:sp>
        <p:nvSpPr>
          <p:cNvPr id="598" name="Google Shape;598;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9" name="Google Shape;599;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3"/>
        <p:cNvGrpSpPr/>
        <p:nvPr/>
      </p:nvGrpSpPr>
      <p:grpSpPr>
        <a:xfrm>
          <a:off x="0" y="0"/>
          <a:ext cx="0" cy="0"/>
          <a:chOff x="0" y="0"/>
          <a:chExt cx="0" cy="0"/>
        </a:xfrm>
      </p:grpSpPr>
      <p:sp>
        <p:nvSpPr>
          <p:cNvPr id="604" name="Google Shape;604;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5" name="Google Shape;605;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2" name="Google Shape;612;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7"/>
        <p:cNvGrpSpPr/>
        <p:nvPr/>
      </p:nvGrpSpPr>
      <p:grpSpPr>
        <a:xfrm>
          <a:off x="0" y="0"/>
          <a:ext cx="0" cy="0"/>
          <a:chOff x="0" y="0"/>
          <a:chExt cx="0" cy="0"/>
        </a:xfrm>
      </p:grpSpPr>
      <p:sp>
        <p:nvSpPr>
          <p:cNvPr id="618" name="Google Shape;618;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9" name="Google Shape;619;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3"/>
        <p:cNvGrpSpPr/>
        <p:nvPr/>
      </p:nvGrpSpPr>
      <p:grpSpPr>
        <a:xfrm>
          <a:off x="0" y="0"/>
          <a:ext cx="0" cy="0"/>
          <a:chOff x="0" y="0"/>
          <a:chExt cx="0" cy="0"/>
        </a:xfrm>
      </p:grpSpPr>
      <p:sp>
        <p:nvSpPr>
          <p:cNvPr id="624" name="Google Shape;624;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5" name="Google Shape;625;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0"/>
        <p:cNvGrpSpPr/>
        <p:nvPr/>
      </p:nvGrpSpPr>
      <p:grpSpPr>
        <a:xfrm>
          <a:off x="0" y="0"/>
          <a:ext cx="0" cy="0"/>
          <a:chOff x="0" y="0"/>
          <a:chExt cx="0" cy="0"/>
        </a:xfrm>
      </p:grpSpPr>
      <p:sp>
        <p:nvSpPr>
          <p:cNvPr id="631" name="Google Shape;631;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2" name="Google Shape;632;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Monroe H. Freedman, Client-Centered Lawyering-What it Isn’t, 40 Hofstra L. Rev.</a:t>
            </a:r>
            <a:endParaRPr/>
          </a:p>
          <a:p>
            <a:pPr marL="0" lvl="0" indent="0" algn="l" rtl="0">
              <a:spcBef>
                <a:spcPts val="0"/>
              </a:spcBef>
              <a:spcAft>
                <a:spcPts val="0"/>
              </a:spcAft>
              <a:buNone/>
            </a:pPr>
            <a:r>
              <a:rPr lang="en-US"/>
              <a:t>2, (2011), available at</a:t>
            </a:r>
            <a:endParaRPr/>
          </a:p>
          <a:p>
            <a:pPr marL="0" lvl="0" indent="0" algn="l" rtl="0">
              <a:spcBef>
                <a:spcPts val="0"/>
              </a:spcBef>
              <a:spcAft>
                <a:spcPts val="0"/>
              </a:spcAft>
              <a:buNone/>
            </a:pPr>
            <a:r>
              <a:rPr lang="en-US"/>
              <a:t>https://scholarlycommons.law.hofstra.edu/cgi/viewcontent.cgi?article=2661&amp;amp;context=</a:t>
            </a:r>
            <a:endParaRPr/>
          </a:p>
          <a:p>
            <a:pPr marL="0" lvl="0" indent="0" algn="l" rtl="0">
              <a:spcBef>
                <a:spcPts val="0"/>
              </a:spcBef>
              <a:spcAft>
                <a:spcPts val="0"/>
              </a:spcAft>
              <a:buNone/>
            </a:pPr>
            <a:r>
              <a:rPr lang="en-US"/>
              <a:t>hlr</a:t>
            </a:r>
            <a:endParaRPr/>
          </a:p>
        </p:txBody>
      </p:sp>
      <p:sp>
        <p:nvSpPr>
          <p:cNvPr id="633" name="Google Shape;633;p2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8"/>
        <p:cNvGrpSpPr/>
        <p:nvPr/>
      </p:nvGrpSpPr>
      <p:grpSpPr>
        <a:xfrm>
          <a:off x="0" y="0"/>
          <a:ext cx="0" cy="0"/>
          <a:chOff x="0" y="0"/>
          <a:chExt cx="0" cy="0"/>
        </a:xfrm>
      </p:grpSpPr>
      <p:sp>
        <p:nvSpPr>
          <p:cNvPr id="639" name="Google Shape;639;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0" name="Google Shape;640;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5"/>
        <p:cNvGrpSpPr/>
        <p:nvPr/>
      </p:nvGrpSpPr>
      <p:grpSpPr>
        <a:xfrm>
          <a:off x="0" y="0"/>
          <a:ext cx="0" cy="0"/>
          <a:chOff x="0" y="0"/>
          <a:chExt cx="0" cy="0"/>
        </a:xfrm>
      </p:grpSpPr>
      <p:sp>
        <p:nvSpPr>
          <p:cNvPr id="646" name="Google Shape;646;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7" name="Google Shape;647;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2"/>
        <p:cNvGrpSpPr/>
        <p:nvPr/>
      </p:nvGrpSpPr>
      <p:grpSpPr>
        <a:xfrm>
          <a:off x="0" y="0"/>
          <a:ext cx="0" cy="0"/>
          <a:chOff x="0" y="0"/>
          <a:chExt cx="0" cy="0"/>
        </a:xfrm>
      </p:grpSpPr>
      <p:sp>
        <p:nvSpPr>
          <p:cNvPr id="653" name="Google Shape;653;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54" name="Google Shape;654;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8"/>
        <p:cNvGrpSpPr/>
        <p:nvPr/>
      </p:nvGrpSpPr>
      <p:grpSpPr>
        <a:xfrm>
          <a:off x="0" y="0"/>
          <a:ext cx="0" cy="0"/>
          <a:chOff x="0" y="0"/>
          <a:chExt cx="0" cy="0"/>
        </a:xfrm>
      </p:grpSpPr>
      <p:sp>
        <p:nvSpPr>
          <p:cNvPr id="659" name="Google Shape;659;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0" name="Google Shape;660;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5"/>
        <p:cNvGrpSpPr/>
        <p:nvPr/>
      </p:nvGrpSpPr>
      <p:grpSpPr>
        <a:xfrm>
          <a:off x="0" y="0"/>
          <a:ext cx="0" cy="0"/>
          <a:chOff x="0" y="0"/>
          <a:chExt cx="0" cy="0"/>
        </a:xfrm>
      </p:grpSpPr>
      <p:sp>
        <p:nvSpPr>
          <p:cNvPr id="666" name="Google Shape;666;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7" name="Google Shape;667;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2"/>
        <p:cNvGrpSpPr/>
        <p:nvPr/>
      </p:nvGrpSpPr>
      <p:grpSpPr>
        <a:xfrm>
          <a:off x="0" y="0"/>
          <a:ext cx="0" cy="0"/>
          <a:chOff x="0" y="0"/>
          <a:chExt cx="0" cy="0"/>
        </a:xfrm>
      </p:grpSpPr>
      <p:sp>
        <p:nvSpPr>
          <p:cNvPr id="673" name="Google Shape;673;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74" name="Google Shape;674;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9"/>
        <p:cNvGrpSpPr/>
        <p:nvPr/>
      </p:nvGrpSpPr>
      <p:grpSpPr>
        <a:xfrm>
          <a:off x="0" y="0"/>
          <a:ext cx="0" cy="0"/>
          <a:chOff x="0" y="0"/>
          <a:chExt cx="0" cy="0"/>
        </a:xfrm>
      </p:grpSpPr>
      <p:sp>
        <p:nvSpPr>
          <p:cNvPr id="680" name="Google Shape;680;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1" name="Google Shape;681;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Trauma-Informed Lawyering (acl.gov)</a:t>
            </a:r>
            <a:r>
              <a:rPr lang="en-US"/>
              <a:t> </a:t>
            </a:r>
            <a:endParaRPr/>
          </a:p>
        </p:txBody>
      </p:sp>
      <p:sp>
        <p:nvSpPr>
          <p:cNvPr id="682" name="Google Shape;682;p3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37</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
        <p:cNvGrpSpPr/>
        <p:nvPr/>
      </p:nvGrpSpPr>
      <p:grpSpPr>
        <a:xfrm>
          <a:off x="0" y="0"/>
          <a:ext cx="0" cy="0"/>
          <a:chOff x="0" y="0"/>
          <a:chExt cx="0" cy="0"/>
        </a:xfrm>
      </p:grpSpPr>
      <p:sp>
        <p:nvSpPr>
          <p:cNvPr id="688" name="Google Shape;688;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9" name="Google Shape;689;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Sources- </a:t>
            </a:r>
            <a:r>
              <a:rPr lang="en-US" sz="120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Trauma-Informed Lawyering (acl.gov)</a:t>
            </a:r>
            <a:r>
              <a:rPr lang="en-US" sz="1200">
                <a:solidFill>
                  <a:schemeClr val="dk1"/>
                </a:solidFill>
                <a:latin typeface="Calibri"/>
                <a:ea typeface="Calibri"/>
                <a:cs typeface="Calibri"/>
                <a:sym typeface="Calibri"/>
              </a:rPr>
              <a:t>, </a:t>
            </a:r>
            <a:r>
              <a:rPr lang="en-US" sz="1200" u="sng">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Understanding Secondary Trauma: A Guide for Lawyers Working with Child Victims (americanbar.org)</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
        <p:nvSpPr>
          <p:cNvPr id="690" name="Google Shape;690;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38</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7" name="Google Shape;697;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PTSD symptoms include: </a:t>
            </a:r>
            <a:r>
              <a:rPr lang="en-US" sz="1200">
                <a:solidFill>
                  <a:srgbClr val="31215D"/>
                </a:solidFill>
              </a:rPr>
              <a:t>(such as intrusive thoughts and memories, severe emotional distress or physical reactions to something that reminds the person of the traumatic event, avoidance of people or places that remind the person of the event, irritability, angry outbursts, aggressive behavior, inability to focus, hypervigilance) </a:t>
            </a:r>
            <a:endParaRPr/>
          </a:p>
          <a:p>
            <a:pPr marL="0" marR="0" lvl="0" indent="0" algn="l" rtl="0">
              <a:lnSpc>
                <a:spcPct val="100000"/>
              </a:lnSpc>
              <a:spcBef>
                <a:spcPts val="0"/>
              </a:spcBef>
              <a:spcAft>
                <a:spcPts val="0"/>
              </a:spcAft>
              <a:buClr>
                <a:schemeClr val="dk1"/>
              </a:buClr>
              <a:buSzPts val="1200"/>
              <a:buFont typeface="Calibri"/>
              <a:buNone/>
            </a:pPr>
            <a:endParaRPr sz="1200">
              <a:solidFill>
                <a:srgbClr val="31215D"/>
              </a:solidFill>
            </a:endParaRPr>
          </a:p>
          <a:p>
            <a:pPr marL="0" marR="0" lvl="0" indent="0" algn="l" rtl="0">
              <a:lnSpc>
                <a:spcPct val="100000"/>
              </a:lnSpc>
              <a:spcBef>
                <a:spcPts val="0"/>
              </a:spcBef>
              <a:spcAft>
                <a:spcPts val="0"/>
              </a:spcAft>
              <a:buClr>
                <a:schemeClr val="dk1"/>
              </a:buClr>
              <a:buSzPts val="1200"/>
              <a:buFont typeface="Calibri"/>
              <a:buNone/>
            </a:pPr>
            <a:r>
              <a:rPr lang="en-US" sz="120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Understanding Secondary Trauma: A Guide for Lawyers Working with Child Victims (americanbar.org)</a:t>
            </a:r>
            <a:r>
              <a:rPr lang="en-US"/>
              <a:t> </a:t>
            </a:r>
            <a:endParaRPr sz="1200">
              <a:solidFill>
                <a:srgbClr val="31215D"/>
              </a:solidFill>
            </a:endParaRPr>
          </a:p>
          <a:p>
            <a:pPr marL="0" lvl="0" indent="0" algn="l" rtl="0">
              <a:spcBef>
                <a:spcPts val="0"/>
              </a:spcBef>
              <a:spcAft>
                <a:spcPts val="0"/>
              </a:spcAft>
              <a:buNone/>
            </a:pPr>
            <a:endParaRPr/>
          </a:p>
        </p:txBody>
      </p:sp>
      <p:sp>
        <p:nvSpPr>
          <p:cNvPr id="698" name="Google Shape;698;p3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39</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3"/>
        <p:cNvGrpSpPr/>
        <p:nvPr/>
      </p:nvGrpSpPr>
      <p:grpSpPr>
        <a:xfrm>
          <a:off x="0" y="0"/>
          <a:ext cx="0" cy="0"/>
          <a:chOff x="0" y="0"/>
          <a:chExt cx="0" cy="0"/>
        </a:xfrm>
      </p:grpSpPr>
      <p:sp>
        <p:nvSpPr>
          <p:cNvPr id="704" name="Google Shape;704;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5" name="Google Shape;705;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Video is hyperlinked. </a:t>
            </a:r>
            <a:endParaRPr/>
          </a:p>
          <a:p>
            <a:pPr marL="0" marR="0" lvl="0" indent="0" algn="l" rtl="0">
              <a:lnSpc>
                <a:spcPct val="100000"/>
              </a:lnSpc>
              <a:spcBef>
                <a:spcPts val="0"/>
              </a:spcBef>
              <a:spcAft>
                <a:spcPts val="0"/>
              </a:spcAft>
              <a:buClr>
                <a:schemeClr val="dk1"/>
              </a:buClr>
              <a:buSzPts val="1200"/>
              <a:buFont typeface="Calibri"/>
              <a:buNone/>
            </a:pPr>
            <a:r>
              <a:rPr lang="en-US" sz="1200">
                <a:solidFill>
                  <a:schemeClr val="dk1"/>
                </a:solidFill>
                <a:latin typeface="Calibri"/>
                <a:ea typeface="Calibri"/>
                <a:cs typeface="Calibri"/>
                <a:sym typeface="Calibri"/>
              </a:rPr>
              <a:t>Supplemental Notes related/comments to HPA axis and PTSD from: Traumatic Stress: Effects on the Brain by J. Douglas Bremner, MD. Dialogues in Clinical Neuroscience. 2006 Dec; 8(4): 445-61. Dei:10.31887/DCNS.2006.8.4/jbremner </a:t>
            </a:r>
            <a:endParaRPr/>
          </a:p>
          <a:p>
            <a:pPr marL="0" lvl="0" indent="0" algn="l" rtl="0">
              <a:spcBef>
                <a:spcPts val="0"/>
              </a:spcBef>
              <a:spcAft>
                <a:spcPts val="0"/>
              </a:spcAft>
              <a:buNone/>
            </a:pPr>
            <a:endParaRPr/>
          </a:p>
        </p:txBody>
      </p:sp>
      <p:sp>
        <p:nvSpPr>
          <p:cNvPr id="128" name="Google Shape;128;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2" name="Google Shape;712;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u="sng">
                <a:solidFill>
                  <a:schemeClr val="hlink"/>
                </a:solidFill>
                <a:hlinkClick r:id="rId3"/>
              </a:rPr>
              <a:t>Virginia Sexual &amp; Domestic Violence Action Alliance (vsdvalliance.org)</a:t>
            </a:r>
            <a:endParaRPr sz="1100"/>
          </a:p>
          <a:p>
            <a:pPr marL="0" lvl="0" indent="0" algn="l" rtl="0">
              <a:spcBef>
                <a:spcPts val="0"/>
              </a:spcBef>
              <a:spcAft>
                <a:spcPts val="0"/>
              </a:spcAft>
              <a:buNone/>
            </a:pPr>
            <a:endParaRPr/>
          </a:p>
        </p:txBody>
      </p:sp>
      <p:sp>
        <p:nvSpPr>
          <p:cNvPr id="713" name="Google Shape;713;p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41</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8"/>
        <p:cNvGrpSpPr/>
        <p:nvPr/>
      </p:nvGrpSpPr>
      <p:grpSpPr>
        <a:xfrm>
          <a:off x="0" y="0"/>
          <a:ext cx="0" cy="0"/>
          <a:chOff x="0" y="0"/>
          <a:chExt cx="0" cy="0"/>
        </a:xfrm>
      </p:grpSpPr>
      <p:sp>
        <p:nvSpPr>
          <p:cNvPr id="719" name="Google Shape;719;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0" name="Google Shape;720;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5" name="Google Shape;14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a:solidFill>
                  <a:srgbClr val="000000"/>
                </a:solidFill>
                <a:latin typeface="Calibri"/>
                <a:ea typeface="Calibri"/>
                <a:cs typeface="Calibri"/>
                <a:sym typeface="Calibri"/>
              </a:rPr>
              <a:t>Comments will be informed by 1) HPA axis and PTSD from: Traumatic Stress: Effects on the Brain by J. Douglas Bremner, MD. Dialogues in Clinical Neuroscience. 2006 Dec; 8(4): 445-61. Dei:10.31887/DCNS.2006.8.4/jbremner </a:t>
            </a:r>
            <a:endParaRPr/>
          </a:p>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a:solidFill>
                  <a:srgbClr val="000000"/>
                </a:solidFill>
                <a:latin typeface="Calibri"/>
                <a:ea typeface="Calibri"/>
                <a:cs typeface="Calibri"/>
                <a:sym typeface="Calibri"/>
              </a:rPr>
              <a:t>And </a:t>
            </a:r>
            <a:endParaRPr/>
          </a:p>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a:solidFill>
                  <a:srgbClr val="000000"/>
                </a:solidFill>
                <a:latin typeface="Calibri"/>
                <a:ea typeface="Calibri"/>
                <a:cs typeface="Calibri"/>
                <a:sym typeface="Calibri"/>
              </a:rPr>
              <a:t>2) How Stress and Trauma Impact the Brain: Trauma and the Brain – Neurobiology – PTSD 2022 Dr. Sanil Rege and article </a:t>
            </a:r>
            <a:r>
              <a:rPr lang="en-US" sz="1200" b="0" i="0" u="sng" strike="noStrike" cap="none">
                <a:solidFill>
                  <a:srgbClr val="00000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https://psychscenehub.com/psychinsights/post-traumatic-stress-disorder/</a:t>
            </a:r>
            <a:r>
              <a:rPr lang="en-US" sz="1200" b="0" i="0" u="none" strike="noStrike" cap="none">
                <a:solidFill>
                  <a:srgbClr val="000000"/>
                </a:solidFill>
                <a:latin typeface="Calibri"/>
                <a:ea typeface="Calibri"/>
                <a:cs typeface="Calibri"/>
                <a:sym typeface="Calibri"/>
              </a:rPr>
              <a:t> </a:t>
            </a:r>
            <a:endParaRPr/>
          </a:p>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a:solidFill>
                  <a:srgbClr val="000000"/>
                </a:solidFill>
                <a:latin typeface="Calibri"/>
                <a:ea typeface="Calibri"/>
                <a:cs typeface="Calibri"/>
                <a:sym typeface="Calibri"/>
              </a:rPr>
              <a:t>And</a:t>
            </a:r>
            <a:endParaRPr/>
          </a:p>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a:solidFill>
                  <a:srgbClr val="000000"/>
                </a:solidFill>
                <a:latin typeface="Calibri"/>
                <a:ea typeface="Calibri"/>
                <a:cs typeface="Calibri"/>
                <a:sym typeface="Calibri"/>
              </a:rPr>
              <a:t>3) The Neurobiological Impact of Psychological Trauma: The HPA Axis. Dr. Dawn-Elise Snipes of ALL CEUs Counseling Education – Tools for Mental Health and Addiction Recovery Counselor Toolbox Feb 29,2020.</a:t>
            </a:r>
            <a:endParaRPr/>
          </a:p>
          <a:p>
            <a:pPr marL="0" marR="0" lvl="0" indent="0" algn="l" rtl="0">
              <a:lnSpc>
                <a:spcPct val="100000"/>
              </a:lnSpc>
              <a:spcBef>
                <a:spcPts val="0"/>
              </a:spcBef>
              <a:spcAft>
                <a:spcPts val="0"/>
              </a:spcAft>
              <a:buClr>
                <a:srgbClr val="000000"/>
              </a:buClr>
              <a:buSzPts val="1200"/>
              <a:buFont typeface="Calibri"/>
              <a:buNone/>
            </a:pPr>
            <a:r>
              <a:rPr lang="en-US" sz="1200" b="0" i="0" u="sng" strike="noStrike" cap="none">
                <a:solidFill>
                  <a:srgbClr val="000000"/>
                </a:solidFill>
                <a:latin typeface="Calibri"/>
                <a:ea typeface="Calibri"/>
                <a:cs typeface="Calibri"/>
                <a:sym typeface="Calibri"/>
              </a:rPr>
              <a:t>Supplemental material from Dr Nadine Burke Harris ACES and HPA axis  </a:t>
            </a:r>
            <a:r>
              <a:rPr lang="en-US" sz="1200" b="0" i="0" u="sng" strike="noStrike" cap="none">
                <a:solidFill>
                  <a:srgbClr val="000000"/>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https://www.ted.com/talks/nadine_burke_harris_how_childhood_trauma_affects_health_across_a_lifetime?language=en#t-1005516</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endParaRPr sz="1200" b="0" i="0" u="none" strike="noStrike" cap="none">
              <a:solidFill>
                <a:srgbClr val="000000"/>
              </a:solidFill>
              <a:latin typeface="Calibri"/>
              <a:ea typeface="Calibri"/>
              <a:cs typeface="Calibri"/>
              <a:sym typeface="Calibri"/>
            </a:endParaRPr>
          </a:p>
          <a:p>
            <a:pPr marL="0" lvl="0" indent="0" algn="l" rtl="0">
              <a:spcBef>
                <a:spcPts val="0"/>
              </a:spcBef>
              <a:spcAft>
                <a:spcPts val="0"/>
              </a:spcAft>
              <a:buNone/>
            </a:pPr>
            <a:endParaRPr/>
          </a:p>
        </p:txBody>
      </p:sp>
      <p:sp>
        <p:nvSpPr>
          <p:cNvPr id="146" name="Google Shape;14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9" name="Google Shape;17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7" name="Google Shape;19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 name="Google Shape;19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3" name="Google Shape;23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4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5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5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5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5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5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5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5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5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5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4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4" name="Google Shape;24;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7"/>
        <p:cNvGrpSpPr/>
        <p:nvPr/>
      </p:nvGrpSpPr>
      <p:grpSpPr>
        <a:xfrm>
          <a:off x="0" y="0"/>
          <a:ext cx="0" cy="0"/>
          <a:chOff x="0" y="0"/>
          <a:chExt cx="0" cy="0"/>
        </a:xfrm>
      </p:grpSpPr>
      <p:sp>
        <p:nvSpPr>
          <p:cNvPr id="28" name="Google Shape;28;p4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0" name="Google Shape;30;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3"/>
        <p:cNvGrpSpPr/>
        <p:nvPr/>
      </p:nvGrpSpPr>
      <p:grpSpPr>
        <a:xfrm>
          <a:off x="0" y="0"/>
          <a:ext cx="0" cy="0"/>
          <a:chOff x="0" y="0"/>
          <a:chExt cx="0" cy="0"/>
        </a:xfrm>
      </p:grpSpPr>
      <p:sp>
        <p:nvSpPr>
          <p:cNvPr id="34" name="Google Shape;34;p4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4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4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4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8" name="Google Shape;38;p4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2"/>
        <p:cNvGrpSpPr/>
        <p:nvPr/>
      </p:nvGrpSpPr>
      <p:grpSpPr>
        <a:xfrm>
          <a:off x="0" y="0"/>
          <a:ext cx="0" cy="0"/>
          <a:chOff x="0" y="0"/>
          <a:chExt cx="0" cy="0"/>
        </a:xfrm>
      </p:grpSpPr>
      <p:sp>
        <p:nvSpPr>
          <p:cNvPr id="43" name="Google Shape;43;p4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4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4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4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4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4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4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4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4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4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5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50"/>
          <p:cNvSpPr>
            <a:spLocks noGrp="1"/>
          </p:cNvSpPr>
          <p:nvPr>
            <p:ph type="pic" idx="2"/>
          </p:nvPr>
        </p:nvSpPr>
        <p:spPr>
          <a:xfrm>
            <a:off x="5183188" y="987425"/>
            <a:ext cx="6172200" cy="4873625"/>
          </a:xfrm>
          <a:prstGeom prst="rect">
            <a:avLst/>
          </a:prstGeom>
          <a:noFill/>
          <a:ln>
            <a:noFill/>
          </a:ln>
        </p:spPr>
      </p:sp>
      <p:sp>
        <p:nvSpPr>
          <p:cNvPr id="68" name="Google Shape;68;p5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5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5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5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fade thruBlk="1"/>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5.xml"/><Relationship Id="rId4" Type="http://schemas.openxmlformats.org/officeDocument/2006/relationships/image" Target="../media/image5.jpg"/></Relationships>
</file>

<file path=ppt/slides/_rels/slide3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ted.com/talks/joelle_rabow_maletis_the_psychology_of_post_traumatic_stress_disorder"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87e94b740b_0_0"/>
          <p:cNvSpPr txBox="1">
            <a:spLocks noGrp="1"/>
          </p:cNvSpPr>
          <p:nvPr>
            <p:ph type="ctrTitle"/>
          </p:nvPr>
        </p:nvSpPr>
        <p:spPr>
          <a:xfrm>
            <a:off x="1037111" y="764661"/>
            <a:ext cx="9911937" cy="2441677"/>
          </a:xfrm>
          <a:prstGeom prst="rect">
            <a:avLst/>
          </a:prstGeom>
        </p:spPr>
        <p:txBody>
          <a:bodyPr spcFirstLastPara="1" wrap="square" lIns="91425" tIns="45700" rIns="91425" bIns="45700" anchor="t" anchorCtr="0">
            <a:noAutofit/>
          </a:bodyPr>
          <a:lstStyle/>
          <a:p>
            <a:pPr marL="0" lvl="0" indent="0" rtl="0">
              <a:spcBef>
                <a:spcPts val="0"/>
              </a:spcBef>
              <a:spcAft>
                <a:spcPts val="0"/>
              </a:spcAft>
              <a:buNone/>
            </a:pPr>
            <a:r>
              <a:rPr lang="en-US" sz="4000" b="1" i="0" dirty="0">
                <a:solidFill>
                  <a:schemeClr val="tx1"/>
                </a:solidFill>
                <a:effectLst/>
                <a:latin typeface="Apple Braille" pitchFamily="2" charset="0"/>
              </a:rPr>
              <a:t>Fighting Back Against Domestic Abuse: </a:t>
            </a:r>
            <a:br>
              <a:rPr lang="en-US" sz="4000" b="1" i="0" dirty="0">
                <a:solidFill>
                  <a:schemeClr val="tx1"/>
                </a:solidFill>
                <a:effectLst/>
                <a:latin typeface="Apple Braille" pitchFamily="2" charset="0"/>
              </a:rPr>
            </a:br>
            <a:r>
              <a:rPr lang="en-US" sz="4000" b="1" i="0" dirty="0">
                <a:solidFill>
                  <a:schemeClr val="tx1"/>
                </a:solidFill>
                <a:effectLst/>
                <a:latin typeface="Apple Braille" pitchFamily="2" charset="0"/>
              </a:rPr>
              <a:t>Helping Domestic Violence Survivors Through Representation, Advocacy, and Policy - Examined Through a Tax Lens</a:t>
            </a:r>
            <a:endParaRPr sz="4000" b="1" dirty="0">
              <a:solidFill>
                <a:schemeClr val="tx1"/>
              </a:solidFill>
              <a:latin typeface="Apple Braille" pitchFamily="2" charset="0"/>
            </a:endParaRPr>
          </a:p>
        </p:txBody>
      </p:sp>
      <p:sp>
        <p:nvSpPr>
          <p:cNvPr id="90" name="Google Shape;90;g187e94b740b_0_0"/>
          <p:cNvSpPr txBox="1">
            <a:spLocks noGrp="1"/>
          </p:cNvSpPr>
          <p:nvPr>
            <p:ph type="subTitle" idx="1"/>
          </p:nvPr>
        </p:nvSpPr>
        <p:spPr>
          <a:xfrm>
            <a:off x="1524000" y="5208001"/>
            <a:ext cx="9144000" cy="1314347"/>
          </a:xfrm>
          <a:prstGeom prst="rect">
            <a:avLst/>
          </a:prstGeom>
        </p:spPr>
        <p:txBody>
          <a:bodyPr spcFirstLastPara="1" wrap="square" lIns="91425" tIns="45700" rIns="91425" bIns="45700" anchor="t" anchorCtr="0">
            <a:normAutofit fontScale="92500" lnSpcReduction="20000"/>
          </a:bodyPr>
          <a:lstStyle/>
          <a:p>
            <a:pPr marL="0" lvl="0" indent="0" algn="ctr" rtl="0">
              <a:lnSpc>
                <a:spcPct val="100000"/>
              </a:lnSpc>
              <a:spcBef>
                <a:spcPts val="1000"/>
              </a:spcBef>
              <a:spcAft>
                <a:spcPts val="0"/>
              </a:spcAft>
              <a:buNone/>
            </a:pPr>
            <a:r>
              <a:rPr lang="en-US" dirty="0">
                <a:latin typeface="Apple Braille" pitchFamily="2" charset="0"/>
              </a:rPr>
              <a:t>The Community Tax Law Project </a:t>
            </a:r>
          </a:p>
          <a:p>
            <a:pPr marL="0" indent="0">
              <a:lnSpc>
                <a:spcPct val="100000"/>
              </a:lnSpc>
            </a:pPr>
            <a:r>
              <a:rPr lang="en-US" dirty="0">
                <a:latin typeface="Apple Braille" pitchFamily="2" charset="0"/>
              </a:rPr>
              <a:t>30th Anniversary Event </a:t>
            </a:r>
          </a:p>
          <a:p>
            <a:pPr marL="0" lvl="0" indent="0" algn="ctr" rtl="0">
              <a:lnSpc>
                <a:spcPct val="100000"/>
              </a:lnSpc>
              <a:spcBef>
                <a:spcPts val="1000"/>
              </a:spcBef>
              <a:spcAft>
                <a:spcPts val="0"/>
              </a:spcAft>
              <a:buNone/>
            </a:pPr>
            <a:r>
              <a:rPr lang="en-US" dirty="0">
                <a:latin typeface="Apple Braille" pitchFamily="2" charset="0"/>
              </a:rPr>
              <a:t>November 15, 2022</a:t>
            </a:r>
            <a:endParaRPr dirty="0">
              <a:latin typeface="Apple Braille" pitchFamily="2" charset="0"/>
            </a:endParaRPr>
          </a:p>
        </p:txBody>
      </p:sp>
      <p:pic>
        <p:nvPicPr>
          <p:cNvPr id="92" name="Google Shape;92;g187e94b740b_0_0"/>
          <p:cNvPicPr preferRelativeResize="0"/>
          <p:nvPr/>
        </p:nvPicPr>
        <p:blipFill>
          <a:blip r:embed="rId3">
            <a:alphaModFix/>
          </a:blip>
          <a:stretch>
            <a:fillRect/>
          </a:stretch>
        </p:blipFill>
        <p:spPr>
          <a:xfrm>
            <a:off x="300" y="5865175"/>
            <a:ext cx="1329801" cy="996801"/>
          </a:xfrm>
          <a:prstGeom prst="rect">
            <a:avLst/>
          </a:prstGeom>
          <a:noFill/>
          <a:ln>
            <a:noFill/>
          </a:ln>
        </p:spPr>
      </p:pic>
      <p:sp>
        <p:nvSpPr>
          <p:cNvPr id="2" name="TextBox 1">
            <a:extLst>
              <a:ext uri="{FF2B5EF4-FFF2-40B4-BE49-F238E27FC236}">
                <a16:creationId xmlns:a16="http://schemas.microsoft.com/office/drawing/2014/main" id="{E914D149-5C42-B549-8929-80A766861AAF}"/>
              </a:ext>
            </a:extLst>
          </p:cNvPr>
          <p:cNvSpPr txBox="1"/>
          <p:nvPr/>
        </p:nvSpPr>
        <p:spPr>
          <a:xfrm>
            <a:off x="1937655" y="3843259"/>
            <a:ext cx="8110847" cy="461665"/>
          </a:xfrm>
          <a:prstGeom prst="rect">
            <a:avLst/>
          </a:prstGeom>
          <a:noFill/>
        </p:spPr>
        <p:txBody>
          <a:bodyPr wrap="square" rtlCol="0">
            <a:spAutoFit/>
          </a:bodyPr>
          <a:lstStyle/>
          <a:p>
            <a:pPr algn="ctr"/>
            <a:r>
              <a:rPr lang="en-US" sz="2400" b="1" dirty="0">
                <a:latin typeface="Apple Braille" pitchFamily="2" charset="0"/>
              </a:rPr>
              <a:t>Panel 2: Trauma-Informed Advocacy</a:t>
            </a:r>
          </a:p>
        </p:txBody>
      </p:sp>
      <p:sp>
        <p:nvSpPr>
          <p:cNvPr id="7" name="Google Shape;113;p2">
            <a:extLst>
              <a:ext uri="{FF2B5EF4-FFF2-40B4-BE49-F238E27FC236}">
                <a16:creationId xmlns:a16="http://schemas.microsoft.com/office/drawing/2014/main" id="{05FD10C4-19E0-5F47-A394-313AF90A6555}"/>
              </a:ext>
            </a:extLst>
          </p:cNvPr>
          <p:cNvSpPr/>
          <p:nvPr/>
        </p:nvSpPr>
        <p:spPr>
          <a:xfrm>
            <a:off x="305" y="0"/>
            <a:ext cx="12191695" cy="6858000"/>
          </a:xfrm>
          <a:prstGeom prst="rect">
            <a:avLst/>
          </a:prstGeom>
          <a:gradFill>
            <a:gsLst>
              <a:gs pos="0">
                <a:srgbClr val="70AD47">
                  <a:alpha val="20000"/>
                </a:srgbClr>
              </a:gs>
              <a:gs pos="16000">
                <a:srgbClr val="70AD47">
                  <a:alpha val="20000"/>
                </a:srgbClr>
              </a:gs>
              <a:gs pos="85000">
                <a:srgbClr val="4472C4">
                  <a:alpha val="40000"/>
                </a:srgbClr>
              </a:gs>
              <a:gs pos="100000">
                <a:srgbClr val="4472C4">
                  <a:alpha val="40000"/>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4"/>
        <p:cNvGrpSpPr/>
        <p:nvPr/>
      </p:nvGrpSpPr>
      <p:grpSpPr>
        <a:xfrm>
          <a:off x="0" y="0"/>
          <a:ext cx="0" cy="0"/>
          <a:chOff x="0" y="0"/>
          <a:chExt cx="0" cy="0"/>
        </a:xfrm>
      </p:grpSpPr>
      <p:sp>
        <p:nvSpPr>
          <p:cNvPr id="235" name="Google Shape;235;p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6" name="Google Shape;236;p8"/>
          <p:cNvSpPr txBox="1">
            <a:spLocks noGrp="1"/>
          </p:cNvSpPr>
          <p:nvPr>
            <p:ph type="title"/>
          </p:nvPr>
        </p:nvSpPr>
        <p:spPr>
          <a:xfrm>
            <a:off x="1275755" y="2004773"/>
            <a:ext cx="2702966" cy="28871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F3864"/>
              </a:buClr>
              <a:buSzPts val="4000"/>
              <a:buFont typeface="Arial"/>
              <a:buNone/>
            </a:pPr>
            <a:r>
              <a:rPr lang="en-US" sz="4000">
                <a:solidFill>
                  <a:srgbClr val="1F3864"/>
                </a:solidFill>
                <a:latin typeface="Arial"/>
                <a:ea typeface="Arial"/>
                <a:cs typeface="Arial"/>
                <a:sym typeface="Arial"/>
              </a:rPr>
              <a:t>Delayed Emotional Reactions</a:t>
            </a:r>
            <a:endParaRPr/>
          </a:p>
        </p:txBody>
      </p:sp>
      <p:sp>
        <p:nvSpPr>
          <p:cNvPr id="237" name="Google Shape;237;p8"/>
          <p:cNvSpPr/>
          <p:nvPr/>
        </p:nvSpPr>
        <p:spPr>
          <a:xfrm rot="5400000">
            <a:off x="-338487" y="2994212"/>
            <a:ext cx="1345385" cy="668410"/>
          </a:xfrm>
          <a:custGeom>
            <a:avLst/>
            <a:gdLst/>
            <a:ahLst/>
            <a:cxnLst/>
            <a:rect l="l" t="t" r="r" b="b"/>
            <a:pathLst>
              <a:path w="1345385" h="668410" extrusionOk="0">
                <a:moveTo>
                  <a:pt x="0" y="668410"/>
                </a:moveTo>
                <a:lnTo>
                  <a:pt x="672692" y="0"/>
                </a:lnTo>
                <a:lnTo>
                  <a:pt x="1345385" y="668410"/>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8" name="Google Shape;238;p8"/>
          <p:cNvSpPr/>
          <p:nvPr/>
        </p:nvSpPr>
        <p:spPr>
          <a:xfrm rot="2700000">
            <a:off x="83480" y="2760304"/>
            <a:ext cx="418137" cy="418137"/>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39" name="Google Shape;239;p8"/>
          <p:cNvSpPr/>
          <p:nvPr/>
        </p:nvSpPr>
        <p:spPr>
          <a:xfrm rot="-2700000" flipH="1">
            <a:off x="508836" y="4124955"/>
            <a:ext cx="635336" cy="635336"/>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0" name="Google Shape;240;p8"/>
          <p:cNvSpPr/>
          <p:nvPr/>
        </p:nvSpPr>
        <p:spPr>
          <a:xfrm rot="-2700000" flipH="1">
            <a:off x="836522" y="4621062"/>
            <a:ext cx="224347" cy="224347"/>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1" name="Google Shape;241;p8"/>
          <p:cNvSpPr/>
          <p:nvPr/>
        </p:nvSpPr>
        <p:spPr>
          <a:xfrm rot="8100000">
            <a:off x="10175676" y="5597890"/>
            <a:ext cx="2982940" cy="1481975"/>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2" name="Google Shape;242;p8"/>
          <p:cNvSpPr/>
          <p:nvPr/>
        </p:nvSpPr>
        <p:spPr>
          <a:xfrm rot="2700000">
            <a:off x="11046240" y="5280494"/>
            <a:ext cx="841505" cy="841505"/>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243" name="Google Shape;243;p8"/>
          <p:cNvGrpSpPr/>
          <p:nvPr/>
        </p:nvGrpSpPr>
        <p:grpSpPr>
          <a:xfrm>
            <a:off x="3843581" y="1144240"/>
            <a:ext cx="6886087" cy="4303804"/>
            <a:chOff x="0" y="772281"/>
            <a:chExt cx="6886087" cy="4303804"/>
          </a:xfrm>
        </p:grpSpPr>
        <p:sp>
          <p:nvSpPr>
            <p:cNvPr id="244" name="Google Shape;244;p8"/>
            <p:cNvSpPr/>
            <p:nvPr/>
          </p:nvSpPr>
          <p:spPr>
            <a:xfrm>
              <a:off x="0" y="806276"/>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txBox="1"/>
            <p:nvPr/>
          </p:nvSpPr>
          <p:spPr>
            <a:xfrm>
              <a:off x="0" y="806276"/>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Irritability and/or hostility</a:t>
              </a:r>
              <a:endParaRPr/>
            </a:p>
          </p:txBody>
        </p:sp>
        <p:sp>
          <p:nvSpPr>
            <p:cNvPr id="246" name="Google Shape;246;p8"/>
            <p:cNvSpPr/>
            <p:nvPr/>
          </p:nvSpPr>
          <p:spPr>
            <a:xfrm>
              <a:off x="2367092" y="772281"/>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txBox="1"/>
            <p:nvPr/>
          </p:nvSpPr>
          <p:spPr>
            <a:xfrm>
              <a:off x="2367092" y="772281"/>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Depression</a:t>
              </a:r>
              <a:endParaRPr sz="1100" b="0" i="0" u="none" strike="noStrike" cap="none">
                <a:solidFill>
                  <a:srgbClr val="1F3864"/>
                </a:solidFill>
                <a:latin typeface="Arial"/>
                <a:ea typeface="Arial"/>
                <a:cs typeface="Arial"/>
                <a:sym typeface="Arial"/>
              </a:endParaRPr>
            </a:p>
          </p:txBody>
        </p:sp>
        <p:sp>
          <p:nvSpPr>
            <p:cNvPr id="248" name="Google Shape;248;p8"/>
            <p:cNvSpPr/>
            <p:nvPr/>
          </p:nvSpPr>
          <p:spPr>
            <a:xfrm>
              <a:off x="4734185" y="772281"/>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8"/>
            <p:cNvSpPr txBox="1"/>
            <p:nvPr/>
          </p:nvSpPr>
          <p:spPr>
            <a:xfrm>
              <a:off x="4734185" y="772281"/>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Mood swings, instability</a:t>
              </a:r>
              <a:endParaRPr/>
            </a:p>
          </p:txBody>
        </p:sp>
        <p:sp>
          <p:nvSpPr>
            <p:cNvPr id="250" name="Google Shape;250;p8"/>
            <p:cNvSpPr/>
            <p:nvPr/>
          </p:nvSpPr>
          <p:spPr>
            <a:xfrm>
              <a:off x="0" y="2278612"/>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8"/>
            <p:cNvSpPr txBox="1"/>
            <p:nvPr/>
          </p:nvSpPr>
          <p:spPr>
            <a:xfrm>
              <a:off x="0" y="2278612"/>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Anxiety (e.g., phobia, generalized anxiety)</a:t>
              </a:r>
              <a:endParaRPr/>
            </a:p>
          </p:txBody>
        </p:sp>
        <p:sp>
          <p:nvSpPr>
            <p:cNvPr id="252" name="Google Shape;252;p8"/>
            <p:cNvSpPr/>
            <p:nvPr/>
          </p:nvSpPr>
          <p:spPr>
            <a:xfrm>
              <a:off x="2367092" y="2278612"/>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8"/>
            <p:cNvSpPr txBox="1"/>
            <p:nvPr/>
          </p:nvSpPr>
          <p:spPr>
            <a:xfrm>
              <a:off x="2367092" y="2278612"/>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Fear of trauma recurrence</a:t>
              </a:r>
              <a:endParaRPr/>
            </a:p>
          </p:txBody>
        </p:sp>
        <p:sp>
          <p:nvSpPr>
            <p:cNvPr id="254" name="Google Shape;254;p8"/>
            <p:cNvSpPr/>
            <p:nvPr/>
          </p:nvSpPr>
          <p:spPr>
            <a:xfrm>
              <a:off x="4734185" y="2278612"/>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8"/>
            <p:cNvSpPr txBox="1"/>
            <p:nvPr/>
          </p:nvSpPr>
          <p:spPr>
            <a:xfrm>
              <a:off x="4734185" y="2278612"/>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Grief reactions</a:t>
              </a:r>
              <a:endParaRPr/>
            </a:p>
          </p:txBody>
        </p:sp>
        <p:sp>
          <p:nvSpPr>
            <p:cNvPr id="256" name="Google Shape;256;p8"/>
            <p:cNvSpPr/>
            <p:nvPr/>
          </p:nvSpPr>
          <p:spPr>
            <a:xfrm>
              <a:off x="0" y="3784944"/>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8"/>
            <p:cNvSpPr txBox="1"/>
            <p:nvPr/>
          </p:nvSpPr>
          <p:spPr>
            <a:xfrm>
              <a:off x="0" y="3784944"/>
              <a:ext cx="2151902" cy="1291141"/>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1F3864"/>
                </a:buClr>
                <a:buSzPts val="2400"/>
                <a:buFont typeface="Arial"/>
                <a:buNone/>
              </a:pPr>
              <a:r>
                <a:rPr lang="en-US" sz="2400" b="0" i="0" u="none" strike="noStrike" cap="none">
                  <a:solidFill>
                    <a:srgbClr val="1F3864"/>
                  </a:solidFill>
                  <a:latin typeface="Arial"/>
                  <a:ea typeface="Arial"/>
                  <a:cs typeface="Arial"/>
                  <a:sym typeface="Arial"/>
                </a:rPr>
                <a:t>Shame</a:t>
              </a:r>
              <a:endParaRPr sz="2000" b="0" i="0" u="none" strike="noStrike" cap="none">
                <a:solidFill>
                  <a:srgbClr val="1F3864"/>
                </a:solidFill>
                <a:latin typeface="Arial"/>
                <a:ea typeface="Arial"/>
                <a:cs typeface="Arial"/>
                <a:sym typeface="Arial"/>
              </a:endParaRPr>
            </a:p>
          </p:txBody>
        </p:sp>
        <p:sp>
          <p:nvSpPr>
            <p:cNvPr id="258" name="Google Shape;258;p8"/>
            <p:cNvSpPr/>
            <p:nvPr/>
          </p:nvSpPr>
          <p:spPr>
            <a:xfrm>
              <a:off x="2367092" y="3784944"/>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8"/>
            <p:cNvSpPr txBox="1"/>
            <p:nvPr/>
          </p:nvSpPr>
          <p:spPr>
            <a:xfrm>
              <a:off x="2367092" y="3784944"/>
              <a:ext cx="2151902" cy="1291141"/>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1F3864"/>
                </a:buClr>
                <a:buSzPts val="2000"/>
                <a:buFont typeface="Arial"/>
                <a:buNone/>
              </a:pPr>
              <a:r>
                <a:rPr lang="en-US" sz="2000" b="0" i="0" u="none" strike="noStrike" cap="none">
                  <a:solidFill>
                    <a:srgbClr val="1F3864"/>
                  </a:solidFill>
                  <a:latin typeface="Arial"/>
                  <a:ea typeface="Arial"/>
                  <a:cs typeface="Arial"/>
                  <a:sym typeface="Arial"/>
                </a:rPr>
                <a:t>Feelings of fragility and/or vulnerability</a:t>
              </a:r>
              <a:endParaRPr/>
            </a:p>
          </p:txBody>
        </p:sp>
        <p:sp>
          <p:nvSpPr>
            <p:cNvPr id="260" name="Google Shape;260;p8"/>
            <p:cNvSpPr/>
            <p:nvPr/>
          </p:nvSpPr>
          <p:spPr>
            <a:xfrm>
              <a:off x="4734185" y="3784944"/>
              <a:ext cx="2151902" cy="1291141"/>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8"/>
            <p:cNvSpPr txBox="1"/>
            <p:nvPr/>
          </p:nvSpPr>
          <p:spPr>
            <a:xfrm>
              <a:off x="4734185" y="3784944"/>
              <a:ext cx="2151902" cy="1291141"/>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Clr>
                  <a:srgbClr val="1F3864"/>
                </a:buClr>
                <a:buSzPts val="1600"/>
                <a:buFont typeface="Arial"/>
                <a:buNone/>
              </a:pPr>
              <a:r>
                <a:rPr lang="en-US" sz="1600" b="0" i="0" u="none" strike="noStrike" cap="none">
                  <a:solidFill>
                    <a:srgbClr val="1F3864"/>
                  </a:solidFill>
                  <a:latin typeface="Arial"/>
                  <a:ea typeface="Arial"/>
                  <a:cs typeface="Arial"/>
                  <a:sym typeface="Arial"/>
                </a:rPr>
                <a:t>Emotional detachment from anything that requires emotional reactions)</a:t>
              </a:r>
              <a:endParaRPr/>
            </a:p>
          </p:txBody>
        </p:sp>
      </p:grpSp>
      <p:pic>
        <p:nvPicPr>
          <p:cNvPr id="262" name="Google Shape;262;p8"/>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7"/>
        <p:cNvGrpSpPr/>
        <p:nvPr/>
      </p:nvGrpSpPr>
      <p:grpSpPr>
        <a:xfrm>
          <a:off x="0" y="0"/>
          <a:ext cx="0" cy="0"/>
          <a:chOff x="0" y="0"/>
          <a:chExt cx="0" cy="0"/>
        </a:xfrm>
      </p:grpSpPr>
      <p:sp>
        <p:nvSpPr>
          <p:cNvPr id="268" name="Google Shape;268;p9"/>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9" name="Google Shape;269;p9"/>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grpSp>
        <p:nvGrpSpPr>
          <p:cNvPr id="270" name="Google Shape;270;p9"/>
          <p:cNvGrpSpPr/>
          <p:nvPr/>
        </p:nvGrpSpPr>
        <p:grpSpPr>
          <a:xfrm>
            <a:off x="-21863" y="508838"/>
            <a:ext cx="5217958" cy="6239661"/>
            <a:chOff x="-19221" y="251144"/>
            <a:chExt cx="5217958" cy="6239661"/>
          </a:xfrm>
        </p:grpSpPr>
        <p:sp>
          <p:nvSpPr>
            <p:cNvPr id="271" name="Google Shape;271;p9"/>
            <p:cNvSpPr/>
            <p:nvPr/>
          </p:nvSpPr>
          <p:spPr>
            <a:xfrm>
              <a:off x="-19221" y="251144"/>
              <a:ext cx="5187198" cy="6239661"/>
            </a:xfrm>
            <a:custGeom>
              <a:avLst/>
              <a:gdLst/>
              <a:ahLst/>
              <a:cxnLst/>
              <a:rect l="l" t="t" r="r" b="b"/>
              <a:pathLst>
                <a:path w="5187198" h="6239661" extrusionOk="0">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2" name="Google Shape;272;p9"/>
            <p:cNvSpPr/>
            <p:nvPr/>
          </p:nvSpPr>
          <p:spPr>
            <a:xfrm>
              <a:off x="-19220" y="297400"/>
              <a:ext cx="5215811" cy="6107388"/>
            </a:xfrm>
            <a:custGeom>
              <a:avLst/>
              <a:gdLst/>
              <a:ahLst/>
              <a:cxnLst/>
              <a:rect l="l" t="t" r="r" b="b"/>
              <a:pathLst>
                <a:path w="5215811" h="6107388" extrusionOk="0">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3" name="Google Shape;273;p9"/>
            <p:cNvSpPr/>
            <p:nvPr/>
          </p:nvSpPr>
          <p:spPr>
            <a:xfrm>
              <a:off x="-19221" y="319367"/>
              <a:ext cx="5217956" cy="6100079"/>
            </a:xfrm>
            <a:custGeom>
              <a:avLst/>
              <a:gdLst/>
              <a:ahLst/>
              <a:cxnLst/>
              <a:rect l="l" t="t" r="r" b="b"/>
              <a:pathLst>
                <a:path w="5217956" h="6100079" extrusionOk="0">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4" name="Google Shape;274;p9"/>
            <p:cNvSpPr/>
            <p:nvPr/>
          </p:nvSpPr>
          <p:spPr>
            <a:xfrm>
              <a:off x="-19220" y="319367"/>
              <a:ext cx="5217957" cy="6100079"/>
            </a:xfrm>
            <a:custGeom>
              <a:avLst/>
              <a:gdLst/>
              <a:ahLst/>
              <a:cxnLst/>
              <a:rect l="l" t="t" r="r" b="b"/>
              <a:pathLst>
                <a:path w="5217957" h="6100079" extrusionOk="0">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275" name="Google Shape;275;p9"/>
          <p:cNvSpPr txBox="1">
            <a:spLocks noGrp="1"/>
          </p:cNvSpPr>
          <p:nvPr>
            <p:ph type="title"/>
          </p:nvPr>
        </p:nvSpPr>
        <p:spPr>
          <a:xfrm>
            <a:off x="267101" y="1243013"/>
            <a:ext cx="3855720" cy="437197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2"/>
              </a:buClr>
              <a:buSzPts val="3600"/>
              <a:buFont typeface="Arial"/>
              <a:buNone/>
            </a:pPr>
            <a:r>
              <a:rPr lang="en-US" sz="3600">
                <a:solidFill>
                  <a:schemeClr val="dk2"/>
                </a:solidFill>
                <a:latin typeface="Arial"/>
                <a:ea typeface="Arial"/>
                <a:cs typeface="Arial"/>
                <a:sym typeface="Arial"/>
              </a:rPr>
              <a:t>Immediate Physical Reactions</a:t>
            </a:r>
            <a:endParaRPr/>
          </a:p>
        </p:txBody>
      </p:sp>
      <p:grpSp>
        <p:nvGrpSpPr>
          <p:cNvPr id="276" name="Google Shape;276;p9"/>
          <p:cNvGrpSpPr/>
          <p:nvPr/>
        </p:nvGrpSpPr>
        <p:grpSpPr>
          <a:xfrm>
            <a:off x="5305751" y="1312751"/>
            <a:ext cx="6771994" cy="4232497"/>
            <a:chOff x="0" y="466406"/>
            <a:chExt cx="6771994" cy="4232497"/>
          </a:xfrm>
        </p:grpSpPr>
        <p:sp>
          <p:nvSpPr>
            <p:cNvPr id="277" name="Google Shape;277;p9"/>
            <p:cNvSpPr/>
            <p:nvPr/>
          </p:nvSpPr>
          <p:spPr>
            <a:xfrm>
              <a:off x="0" y="466406"/>
              <a:ext cx="2116248" cy="1269749"/>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9"/>
            <p:cNvSpPr txBox="1"/>
            <p:nvPr/>
          </p:nvSpPr>
          <p:spPr>
            <a:xfrm>
              <a:off x="0" y="466406"/>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Nausea and/or gastrointestinal distress</a:t>
              </a:r>
              <a:endParaRPr/>
            </a:p>
          </p:txBody>
        </p:sp>
        <p:sp>
          <p:nvSpPr>
            <p:cNvPr id="279" name="Google Shape;279;p9"/>
            <p:cNvSpPr/>
            <p:nvPr/>
          </p:nvSpPr>
          <p:spPr>
            <a:xfrm>
              <a:off x="2327873" y="466406"/>
              <a:ext cx="2116248" cy="1269749"/>
            </a:xfrm>
            <a:prstGeom prst="rect">
              <a:avLst/>
            </a:prstGeom>
            <a:solidFill>
              <a:srgbClr val="B3C6E7"/>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9"/>
            <p:cNvSpPr txBox="1"/>
            <p:nvPr/>
          </p:nvSpPr>
          <p:spPr>
            <a:xfrm>
              <a:off x="2327873" y="466406"/>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Sweating or shivering</a:t>
              </a:r>
              <a:endParaRPr/>
            </a:p>
          </p:txBody>
        </p:sp>
        <p:sp>
          <p:nvSpPr>
            <p:cNvPr id="281" name="Google Shape;281;p9"/>
            <p:cNvSpPr/>
            <p:nvPr/>
          </p:nvSpPr>
          <p:spPr>
            <a:xfrm>
              <a:off x="4655746" y="466406"/>
              <a:ext cx="2116248" cy="1269749"/>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9"/>
            <p:cNvSpPr txBox="1"/>
            <p:nvPr/>
          </p:nvSpPr>
          <p:spPr>
            <a:xfrm>
              <a:off x="4655746" y="466406"/>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Faintness</a:t>
              </a:r>
              <a:endParaRPr/>
            </a:p>
          </p:txBody>
        </p:sp>
        <p:sp>
          <p:nvSpPr>
            <p:cNvPr id="283" name="Google Shape;283;p9"/>
            <p:cNvSpPr/>
            <p:nvPr/>
          </p:nvSpPr>
          <p:spPr>
            <a:xfrm>
              <a:off x="0" y="1947780"/>
              <a:ext cx="2116248" cy="1269749"/>
            </a:xfrm>
            <a:prstGeom prst="rect">
              <a:avLst/>
            </a:prstGeom>
            <a:solidFill>
              <a:srgbClr val="B3C6E7"/>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9"/>
            <p:cNvSpPr txBox="1"/>
            <p:nvPr/>
          </p:nvSpPr>
          <p:spPr>
            <a:xfrm>
              <a:off x="0" y="1947780"/>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Muscle tremors or uncontrollable shaking</a:t>
              </a:r>
              <a:endParaRPr/>
            </a:p>
          </p:txBody>
        </p:sp>
        <p:sp>
          <p:nvSpPr>
            <p:cNvPr id="285" name="Google Shape;285;p9"/>
            <p:cNvSpPr/>
            <p:nvPr/>
          </p:nvSpPr>
          <p:spPr>
            <a:xfrm>
              <a:off x="2327873" y="1947780"/>
              <a:ext cx="2116248" cy="1269749"/>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9"/>
            <p:cNvSpPr txBox="1"/>
            <p:nvPr/>
          </p:nvSpPr>
          <p:spPr>
            <a:xfrm>
              <a:off x="2327873" y="1947780"/>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Elevated heartbeat, respiration, and blood pressure</a:t>
              </a:r>
              <a:endParaRPr/>
            </a:p>
          </p:txBody>
        </p:sp>
        <p:sp>
          <p:nvSpPr>
            <p:cNvPr id="287" name="Google Shape;287;p9"/>
            <p:cNvSpPr/>
            <p:nvPr/>
          </p:nvSpPr>
          <p:spPr>
            <a:xfrm>
              <a:off x="4655746" y="1947780"/>
              <a:ext cx="2116248" cy="1269749"/>
            </a:xfrm>
            <a:prstGeom prst="rect">
              <a:avLst/>
            </a:prstGeom>
            <a:solidFill>
              <a:srgbClr val="B3C6E7"/>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9"/>
            <p:cNvSpPr txBox="1"/>
            <p:nvPr/>
          </p:nvSpPr>
          <p:spPr>
            <a:xfrm>
              <a:off x="4655746" y="1947780"/>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Extreme Fatigue or exhaustion</a:t>
              </a:r>
              <a:endParaRPr/>
            </a:p>
          </p:txBody>
        </p:sp>
        <p:sp>
          <p:nvSpPr>
            <p:cNvPr id="289" name="Google Shape;289;p9"/>
            <p:cNvSpPr/>
            <p:nvPr/>
          </p:nvSpPr>
          <p:spPr>
            <a:xfrm>
              <a:off x="1163936" y="3429154"/>
              <a:ext cx="2116248" cy="1269749"/>
            </a:xfrm>
            <a:prstGeom prst="rect">
              <a:avLst/>
            </a:prstGeom>
            <a:solidFill>
              <a:srgbClr val="D8E2F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9"/>
            <p:cNvSpPr txBox="1"/>
            <p:nvPr/>
          </p:nvSpPr>
          <p:spPr>
            <a:xfrm>
              <a:off x="1163936" y="3429154"/>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Greater startle responses</a:t>
              </a:r>
              <a:endParaRPr/>
            </a:p>
          </p:txBody>
        </p:sp>
        <p:sp>
          <p:nvSpPr>
            <p:cNvPr id="291" name="Google Shape;291;p9"/>
            <p:cNvSpPr/>
            <p:nvPr/>
          </p:nvSpPr>
          <p:spPr>
            <a:xfrm>
              <a:off x="3491809" y="3429154"/>
              <a:ext cx="2116248" cy="1269749"/>
            </a:xfrm>
            <a:prstGeom prst="rect">
              <a:avLst/>
            </a:prstGeom>
            <a:solidFill>
              <a:srgbClr val="B3C6E7"/>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9"/>
            <p:cNvSpPr txBox="1"/>
            <p:nvPr/>
          </p:nvSpPr>
          <p:spPr>
            <a:xfrm>
              <a:off x="3491809" y="3429154"/>
              <a:ext cx="2116248" cy="1269749"/>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chemeClr val="dk2"/>
                </a:buClr>
                <a:buSzPts val="1900"/>
                <a:buFont typeface="Arial"/>
                <a:buNone/>
              </a:pPr>
              <a:r>
                <a:rPr lang="en-US" sz="1900" b="0" i="0" u="none" strike="noStrike" cap="none">
                  <a:solidFill>
                    <a:schemeClr val="dk2"/>
                  </a:solidFill>
                  <a:latin typeface="Arial"/>
                  <a:ea typeface="Arial"/>
                  <a:cs typeface="Arial"/>
                  <a:sym typeface="Arial"/>
                </a:rPr>
                <a:t>Depersonalization</a:t>
              </a:r>
              <a:endParaRPr/>
            </a:p>
          </p:txBody>
        </p:sp>
      </p:grpSp>
      <p:pic>
        <p:nvPicPr>
          <p:cNvPr id="293" name="Google Shape;293;p9"/>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7"/>
        <p:cNvGrpSpPr/>
        <p:nvPr/>
      </p:nvGrpSpPr>
      <p:grpSpPr>
        <a:xfrm>
          <a:off x="0" y="0"/>
          <a:ext cx="0" cy="0"/>
          <a:chOff x="0" y="0"/>
          <a:chExt cx="0" cy="0"/>
        </a:xfrm>
      </p:grpSpPr>
      <p:sp>
        <p:nvSpPr>
          <p:cNvPr id="298" name="Google Shape;298;p10"/>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9" name="Google Shape;299;p10"/>
          <p:cNvSpPr txBox="1">
            <a:spLocks noGrp="1"/>
          </p:cNvSpPr>
          <p:nvPr>
            <p:ph type="title"/>
          </p:nvPr>
        </p:nvSpPr>
        <p:spPr>
          <a:xfrm>
            <a:off x="3078103" y="886655"/>
            <a:ext cx="5754696" cy="849571"/>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dk2"/>
              </a:buClr>
              <a:buSzPts val="3600"/>
              <a:buFont typeface="Arial"/>
              <a:buNone/>
            </a:pPr>
            <a:r>
              <a:rPr lang="en-US" sz="3600">
                <a:solidFill>
                  <a:schemeClr val="dk2"/>
                </a:solidFill>
                <a:latin typeface="Arial"/>
                <a:ea typeface="Arial"/>
                <a:cs typeface="Arial"/>
                <a:sym typeface="Arial"/>
              </a:rPr>
              <a:t>Delayed Physical Reactions </a:t>
            </a:r>
            <a:endParaRPr/>
          </a:p>
        </p:txBody>
      </p:sp>
      <p:sp>
        <p:nvSpPr>
          <p:cNvPr id="306" name="Google Shape;306;p10"/>
          <p:cNvSpPr txBox="1">
            <a:spLocks noGrp="1"/>
          </p:cNvSpPr>
          <p:nvPr>
            <p:ph type="body" idx="1"/>
          </p:nvPr>
        </p:nvSpPr>
        <p:spPr>
          <a:xfrm>
            <a:off x="3248312" y="1840831"/>
            <a:ext cx="5414278" cy="448778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2"/>
              </a:buClr>
              <a:buSzPts val="2000"/>
              <a:buChar char="•"/>
            </a:pPr>
            <a:r>
              <a:rPr lang="en-US" sz="2000">
                <a:solidFill>
                  <a:schemeClr val="dk2"/>
                </a:solidFill>
              </a:rPr>
              <a:t>Sleep disturbances, nightmares</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Somatization (e.g., increased focus on and worry about body aches and pains)</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Appetite and digestive changes</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Lowered resistance to colds and infection</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Persistent fatigue</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Elevated cortisol levels</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Hyperarousal</a:t>
            </a:r>
            <a:endParaRPr/>
          </a:p>
          <a:p>
            <a:pPr marL="228600" lvl="0" indent="-228600" algn="l" rtl="0">
              <a:lnSpc>
                <a:spcPct val="90000"/>
              </a:lnSpc>
              <a:spcBef>
                <a:spcPts val="1000"/>
              </a:spcBef>
              <a:spcAft>
                <a:spcPts val="0"/>
              </a:spcAft>
              <a:buClr>
                <a:schemeClr val="dk2"/>
              </a:buClr>
              <a:buSzPts val="2000"/>
              <a:buChar char="•"/>
            </a:pPr>
            <a:r>
              <a:rPr lang="en-US" sz="2000">
                <a:solidFill>
                  <a:schemeClr val="dk2"/>
                </a:solidFill>
              </a:rPr>
              <a:t>Long-term health effects including heart, liver, autoimmune, and chronic obstructive pulmonary disease</a:t>
            </a:r>
            <a:endParaRPr/>
          </a:p>
        </p:txBody>
      </p:sp>
      <p:grpSp>
        <p:nvGrpSpPr>
          <p:cNvPr id="300" name="Google Shape;300;p10"/>
          <p:cNvGrpSpPr/>
          <p:nvPr/>
        </p:nvGrpSpPr>
        <p:grpSpPr>
          <a:xfrm>
            <a:off x="1091219" y="3985"/>
            <a:ext cx="9747620" cy="6858000"/>
            <a:chOff x="1318434" y="36937"/>
            <a:chExt cx="9747620" cy="6858000"/>
          </a:xfrm>
        </p:grpSpPr>
        <p:sp>
          <p:nvSpPr>
            <p:cNvPr id="301" name="Google Shape;301;p10"/>
            <p:cNvSpPr/>
            <p:nvPr/>
          </p:nvSpPr>
          <p:spPr>
            <a:xfrm>
              <a:off x="1560551" y="36937"/>
              <a:ext cx="9313016" cy="6858000"/>
            </a:xfrm>
            <a:custGeom>
              <a:avLst/>
              <a:gdLst/>
              <a:ahLst/>
              <a:cxnLst/>
              <a:rect l="l" t="t" r="r" b="b"/>
              <a:pathLst>
                <a:path w="9313016" h="6858000" extrusionOk="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0">
                  <a:srgbClr val="FFFFFF">
                    <a:alpha val="9803"/>
                  </a:srgbClr>
                </a:gs>
                <a:gs pos="2000">
                  <a:srgbClr val="FFFFFF">
                    <a:alpha val="9803"/>
                  </a:srgbClr>
                </a:gs>
                <a:gs pos="16000">
                  <a:srgbClr val="70AD47">
                    <a:alpha val="784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2" name="Google Shape;302;p10"/>
            <p:cNvSpPr/>
            <p:nvPr/>
          </p:nvSpPr>
          <p:spPr>
            <a:xfrm>
              <a:off x="1659468" y="36937"/>
              <a:ext cx="9065550" cy="6858000"/>
            </a:xfrm>
            <a:custGeom>
              <a:avLst/>
              <a:gdLst/>
              <a:ahLst/>
              <a:cxnLst/>
              <a:rect l="l" t="t" r="r" b="b"/>
              <a:pathLst>
                <a:path w="9065550" h="6858000" extrusionOk="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784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3" name="Google Shape;303;p10"/>
            <p:cNvSpPr/>
            <p:nvPr/>
          </p:nvSpPr>
          <p:spPr>
            <a:xfrm>
              <a:off x="1648217" y="36937"/>
              <a:ext cx="9088051" cy="6858000"/>
            </a:xfrm>
            <a:custGeom>
              <a:avLst/>
              <a:gdLst/>
              <a:ahLst/>
              <a:cxnLst/>
              <a:rect l="l" t="t" r="r" b="b"/>
              <a:pathLst>
                <a:path w="9088051" h="6858000" extrusionOk="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0">
                  <a:srgbClr val="FFFFFF">
                    <a:alpha val="9803"/>
                  </a:srgbClr>
                </a:gs>
                <a:gs pos="2000">
                  <a:srgbClr val="FFFFFF">
                    <a:alpha val="9803"/>
                  </a:srgbClr>
                </a:gs>
                <a:gs pos="16000">
                  <a:srgbClr val="70AD47">
                    <a:alpha val="20000"/>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4" name="Google Shape;304;p10"/>
            <p:cNvSpPr/>
            <p:nvPr/>
          </p:nvSpPr>
          <p:spPr>
            <a:xfrm>
              <a:off x="1629061" y="36937"/>
              <a:ext cx="9107210" cy="6858000"/>
            </a:xfrm>
            <a:custGeom>
              <a:avLst/>
              <a:gdLst/>
              <a:ahLst/>
              <a:cxnLst/>
              <a:rect l="l" t="t" r="r" b="b"/>
              <a:pathLst>
                <a:path w="9107210" h="6858000" extrusionOk="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0">
                  <a:srgbClr val="FFFFFF">
                    <a:alpha val="9803"/>
                  </a:srgbClr>
                </a:gs>
                <a:gs pos="2000">
                  <a:srgbClr val="FFFFFF">
                    <a:alpha val="9803"/>
                  </a:srgbClr>
                </a:gs>
                <a:gs pos="16000">
                  <a:srgbClr val="70AD47">
                    <a:alpha val="784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5" name="Google Shape;305;p10"/>
            <p:cNvSpPr/>
            <p:nvPr/>
          </p:nvSpPr>
          <p:spPr>
            <a:xfrm>
              <a:off x="1318434" y="36937"/>
              <a:ext cx="9747620" cy="6858000"/>
            </a:xfrm>
            <a:custGeom>
              <a:avLst/>
              <a:gdLst/>
              <a:ahLst/>
              <a:cxnLst/>
              <a:rect l="l" t="t" r="r" b="b"/>
              <a:pathLst>
                <a:path w="9747620" h="6858000" extrusionOk="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0">
                  <a:srgbClr val="FFFFFF">
                    <a:alpha val="9803"/>
                  </a:srgbClr>
                </a:gs>
                <a:gs pos="2000">
                  <a:srgbClr val="FFFFFF">
                    <a:alpha val="9803"/>
                  </a:srgbClr>
                </a:gs>
                <a:gs pos="16000">
                  <a:srgbClr val="70AD47">
                    <a:alpha val="20000"/>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pic>
        <p:nvPicPr>
          <p:cNvPr id="307" name="Google Shape;307;p10"/>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2"/>
        <p:cNvGrpSpPr/>
        <p:nvPr/>
      </p:nvGrpSpPr>
      <p:grpSpPr>
        <a:xfrm>
          <a:off x="0" y="0"/>
          <a:ext cx="0" cy="0"/>
          <a:chOff x="0" y="0"/>
          <a:chExt cx="0" cy="0"/>
        </a:xfrm>
      </p:grpSpPr>
      <p:sp>
        <p:nvSpPr>
          <p:cNvPr id="313" name="Google Shape;313;p11"/>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4" name="Google Shape;314;p11"/>
          <p:cNvSpPr txBox="1">
            <a:spLocks noGrp="1"/>
          </p:cNvSpPr>
          <p:nvPr>
            <p:ph type="title"/>
          </p:nvPr>
        </p:nvSpPr>
        <p:spPr>
          <a:xfrm>
            <a:off x="668534" y="651689"/>
            <a:ext cx="7576564" cy="113573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000"/>
              <a:buFont typeface="Arial"/>
              <a:buNone/>
            </a:pPr>
            <a:r>
              <a:rPr lang="en-US" sz="4000">
                <a:solidFill>
                  <a:schemeClr val="dk2"/>
                </a:solidFill>
                <a:latin typeface="Arial"/>
                <a:ea typeface="Arial"/>
                <a:cs typeface="Arial"/>
                <a:sym typeface="Arial"/>
              </a:rPr>
              <a:t>Immediate Cognitive Reactions</a:t>
            </a:r>
            <a:endParaRPr/>
          </a:p>
        </p:txBody>
      </p:sp>
      <p:sp>
        <p:nvSpPr>
          <p:cNvPr id="315" name="Google Shape;315;p11"/>
          <p:cNvSpPr/>
          <p:nvPr/>
        </p:nvSpPr>
        <p:spPr>
          <a:xfrm rot="2700000">
            <a:off x="11052629" y="2120024"/>
            <a:ext cx="645368" cy="64536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6" name="Google Shape;316;p11"/>
          <p:cNvSpPr/>
          <p:nvPr/>
        </p:nvSpPr>
        <p:spPr>
          <a:xfrm rot="-5400000">
            <a:off x="10289068" y="1343027"/>
            <a:ext cx="2532832" cy="1273032"/>
          </a:xfrm>
          <a:prstGeom prst="triangle">
            <a:avLst>
              <a:gd name="adj" fmla="val 50000"/>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7" name="Google Shape;317;p11"/>
          <p:cNvSpPr/>
          <p:nvPr/>
        </p:nvSpPr>
        <p:spPr>
          <a:xfrm rot="5400000">
            <a:off x="-501760" y="5103257"/>
            <a:ext cx="2017580" cy="1014060"/>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8" name="Google Shape;318;p11"/>
          <p:cNvSpPr/>
          <p:nvPr/>
        </p:nvSpPr>
        <p:spPr>
          <a:xfrm rot="2700000">
            <a:off x="427916" y="5728708"/>
            <a:ext cx="485578" cy="48557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319" name="Google Shape;319;p11"/>
          <p:cNvGrpSpPr/>
          <p:nvPr/>
        </p:nvGrpSpPr>
        <p:grpSpPr>
          <a:xfrm>
            <a:off x="1183407" y="1937213"/>
            <a:ext cx="9235939" cy="3752100"/>
            <a:chOff x="0" y="506949"/>
            <a:chExt cx="9235939" cy="3752100"/>
          </a:xfrm>
        </p:grpSpPr>
        <p:sp>
          <p:nvSpPr>
            <p:cNvPr id="320" name="Google Shape;320;p11"/>
            <p:cNvSpPr/>
            <p:nvPr/>
          </p:nvSpPr>
          <p:spPr>
            <a:xfrm>
              <a:off x="0" y="506949"/>
              <a:ext cx="2886231" cy="1731738"/>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1"/>
            <p:cNvSpPr txBox="1"/>
            <p:nvPr/>
          </p:nvSpPr>
          <p:spPr>
            <a:xfrm>
              <a:off x="0" y="506949"/>
              <a:ext cx="2886231" cy="1731738"/>
            </a:xfrm>
            <a:prstGeom prst="rect">
              <a:avLst/>
            </a:prstGeom>
            <a:noFill/>
            <a:ln>
              <a:noFill/>
            </a:ln>
          </p:spPr>
          <p:txBody>
            <a:bodyPr spcFirstLastPara="1" wrap="square" lIns="106675" tIns="106675" rIns="106675" bIns="106675"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Difficulty concentrating	</a:t>
              </a:r>
              <a:endParaRPr/>
            </a:p>
          </p:txBody>
        </p:sp>
        <p:sp>
          <p:nvSpPr>
            <p:cNvPr id="322" name="Google Shape;322;p11"/>
            <p:cNvSpPr/>
            <p:nvPr/>
          </p:nvSpPr>
          <p:spPr>
            <a:xfrm>
              <a:off x="3174854" y="506949"/>
              <a:ext cx="2886231" cy="1731738"/>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1"/>
            <p:cNvSpPr txBox="1"/>
            <p:nvPr/>
          </p:nvSpPr>
          <p:spPr>
            <a:xfrm>
              <a:off x="3174854" y="506949"/>
              <a:ext cx="2886231" cy="1731738"/>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chemeClr val="dk2"/>
                </a:buClr>
                <a:buSzPts val="2000"/>
                <a:buFont typeface="Arial"/>
                <a:buNone/>
              </a:pPr>
              <a:r>
                <a:rPr lang="en-US" sz="2000" b="0" i="0" u="none" strike="noStrike" cap="none">
                  <a:solidFill>
                    <a:schemeClr val="dk2"/>
                  </a:solidFill>
                  <a:latin typeface="Arial"/>
                  <a:ea typeface="Arial"/>
                  <a:cs typeface="Arial"/>
                  <a:sym typeface="Arial"/>
                </a:rPr>
                <a:t>Rumination or racing thoughts (e.g. replaying the traumatic event over and over again)</a:t>
              </a:r>
              <a:endParaRPr/>
            </a:p>
          </p:txBody>
        </p:sp>
        <p:sp>
          <p:nvSpPr>
            <p:cNvPr id="324" name="Google Shape;324;p11"/>
            <p:cNvSpPr/>
            <p:nvPr/>
          </p:nvSpPr>
          <p:spPr>
            <a:xfrm>
              <a:off x="6349708" y="506949"/>
              <a:ext cx="2886231" cy="1731738"/>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1"/>
            <p:cNvSpPr txBox="1"/>
            <p:nvPr/>
          </p:nvSpPr>
          <p:spPr>
            <a:xfrm>
              <a:off x="6349708" y="506949"/>
              <a:ext cx="2886231" cy="1731738"/>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dk2"/>
                </a:buClr>
                <a:buSzPts val="1800"/>
                <a:buFont typeface="Arial"/>
                <a:buNone/>
              </a:pPr>
              <a:r>
                <a:rPr lang="en-US" sz="1800" b="0" i="0" u="none" strike="noStrike" cap="none">
                  <a:solidFill>
                    <a:schemeClr val="dk2"/>
                  </a:solidFill>
                  <a:latin typeface="Arial"/>
                  <a:ea typeface="Arial"/>
                  <a:cs typeface="Arial"/>
                  <a:sym typeface="Arial"/>
                </a:rPr>
                <a:t>Distortion of time and space (e.g., traumatic event may be perceived as if it was happening in slow motion, or a few seconds can be perceived as minutes)</a:t>
              </a:r>
              <a:endParaRPr/>
            </a:p>
          </p:txBody>
        </p:sp>
        <p:sp>
          <p:nvSpPr>
            <p:cNvPr id="326" name="Google Shape;326;p11"/>
            <p:cNvSpPr/>
            <p:nvPr/>
          </p:nvSpPr>
          <p:spPr>
            <a:xfrm>
              <a:off x="1587427" y="2527311"/>
              <a:ext cx="2886231" cy="1731738"/>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1"/>
            <p:cNvSpPr txBox="1"/>
            <p:nvPr/>
          </p:nvSpPr>
          <p:spPr>
            <a:xfrm>
              <a:off x="1587427" y="2527311"/>
              <a:ext cx="2886231" cy="1731738"/>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dk2"/>
                </a:buClr>
                <a:buSzPts val="2400"/>
                <a:buFont typeface="Arial"/>
                <a:buNone/>
              </a:pPr>
              <a:r>
                <a:rPr lang="en-US" sz="2400" b="0" i="0" u="none" strike="noStrike" cap="none">
                  <a:solidFill>
                    <a:schemeClr val="dk2"/>
                  </a:solidFill>
                  <a:latin typeface="Arial"/>
                  <a:ea typeface="Arial"/>
                  <a:cs typeface="Arial"/>
                  <a:sym typeface="Arial"/>
                </a:rPr>
                <a:t>Memory problems (e.g., not being able to recall important aspects of the trauma)</a:t>
              </a:r>
              <a:endParaRPr/>
            </a:p>
          </p:txBody>
        </p:sp>
        <p:sp>
          <p:nvSpPr>
            <p:cNvPr id="328" name="Google Shape;328;p11"/>
            <p:cNvSpPr/>
            <p:nvPr/>
          </p:nvSpPr>
          <p:spPr>
            <a:xfrm>
              <a:off x="4762281" y="2527311"/>
              <a:ext cx="2886231" cy="1731738"/>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1"/>
            <p:cNvSpPr txBox="1"/>
            <p:nvPr/>
          </p:nvSpPr>
          <p:spPr>
            <a:xfrm>
              <a:off x="4762281" y="2527311"/>
              <a:ext cx="2886231" cy="1731738"/>
            </a:xfrm>
            <a:prstGeom prst="rect">
              <a:avLst/>
            </a:prstGeom>
            <a:noFill/>
            <a:ln>
              <a:noFill/>
            </a:ln>
          </p:spPr>
          <p:txBody>
            <a:bodyPr spcFirstLastPara="1" wrap="square" lIns="106675" tIns="106675" rIns="106675" bIns="106675"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Strong identification with victims</a:t>
              </a:r>
              <a:endParaRPr/>
            </a:p>
          </p:txBody>
        </p:sp>
      </p:grpSp>
      <p:pic>
        <p:nvPicPr>
          <p:cNvPr id="330" name="Google Shape;330;p11"/>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4"/>
        <p:cNvGrpSpPr/>
        <p:nvPr/>
      </p:nvGrpSpPr>
      <p:grpSpPr>
        <a:xfrm>
          <a:off x="0" y="0"/>
          <a:ext cx="0" cy="0"/>
          <a:chOff x="0" y="0"/>
          <a:chExt cx="0" cy="0"/>
        </a:xfrm>
      </p:grpSpPr>
      <p:sp>
        <p:nvSpPr>
          <p:cNvPr id="335" name="Google Shape;335;p12"/>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6" name="Google Shape;336;p12"/>
          <p:cNvSpPr txBox="1">
            <a:spLocks noGrp="1"/>
          </p:cNvSpPr>
          <p:nvPr>
            <p:ph type="title"/>
          </p:nvPr>
        </p:nvSpPr>
        <p:spPr>
          <a:xfrm>
            <a:off x="8634683" y="1967179"/>
            <a:ext cx="2767258" cy="203393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2"/>
              </a:buClr>
              <a:buSzPts val="3600"/>
              <a:buFont typeface="Arial"/>
              <a:buNone/>
            </a:pPr>
            <a:r>
              <a:rPr lang="en-US" sz="3600">
                <a:solidFill>
                  <a:schemeClr val="dk2"/>
                </a:solidFill>
                <a:latin typeface="Arial"/>
                <a:ea typeface="Arial"/>
                <a:cs typeface="Arial"/>
                <a:sym typeface="Arial"/>
              </a:rPr>
              <a:t>Delayed Cognitive Reactions</a:t>
            </a:r>
            <a:endParaRPr/>
          </a:p>
        </p:txBody>
      </p:sp>
      <p:sp>
        <p:nvSpPr>
          <p:cNvPr id="337" name="Google Shape;337;p12"/>
          <p:cNvSpPr/>
          <p:nvPr/>
        </p:nvSpPr>
        <p:spPr>
          <a:xfrm rot="-8100000" flipH="1">
            <a:off x="-964439" y="5591066"/>
            <a:ext cx="2982940" cy="1481975"/>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8" name="Google Shape;338;p12"/>
          <p:cNvSpPr/>
          <p:nvPr/>
        </p:nvSpPr>
        <p:spPr>
          <a:xfrm rot="-2700000" flipH="1">
            <a:off x="306432" y="5273670"/>
            <a:ext cx="841505" cy="841505"/>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339" name="Google Shape;339;p12"/>
          <p:cNvGrpSpPr/>
          <p:nvPr/>
        </p:nvGrpSpPr>
        <p:grpSpPr>
          <a:xfrm>
            <a:off x="1406364" y="1190345"/>
            <a:ext cx="7163693" cy="4477308"/>
            <a:chOff x="0" y="546878"/>
            <a:chExt cx="7163693" cy="4477308"/>
          </a:xfrm>
        </p:grpSpPr>
        <p:sp>
          <p:nvSpPr>
            <p:cNvPr id="340" name="Google Shape;340;p12"/>
            <p:cNvSpPr/>
            <p:nvPr/>
          </p:nvSpPr>
          <p:spPr>
            <a:xfrm>
              <a:off x="0" y="546878"/>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2"/>
            <p:cNvSpPr txBox="1"/>
            <p:nvPr/>
          </p:nvSpPr>
          <p:spPr>
            <a:xfrm>
              <a:off x="0" y="546878"/>
              <a:ext cx="2238654" cy="1343192"/>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dk2"/>
                </a:buClr>
                <a:buSzPts val="2400"/>
                <a:buFont typeface="Arial"/>
                <a:buNone/>
              </a:pPr>
              <a:r>
                <a:rPr lang="en-US" sz="2400" b="0" i="0" u="none" strike="noStrike" cap="none">
                  <a:solidFill>
                    <a:schemeClr val="dk2"/>
                  </a:solidFill>
                  <a:latin typeface="Arial"/>
                  <a:ea typeface="Arial"/>
                  <a:cs typeface="Arial"/>
                  <a:sym typeface="Arial"/>
                </a:rPr>
                <a:t>Intrusive memories or flashbacks</a:t>
              </a:r>
              <a:endParaRPr/>
            </a:p>
          </p:txBody>
        </p:sp>
        <p:sp>
          <p:nvSpPr>
            <p:cNvPr id="342" name="Google Shape;342;p12"/>
            <p:cNvSpPr/>
            <p:nvPr/>
          </p:nvSpPr>
          <p:spPr>
            <a:xfrm>
              <a:off x="2462519" y="546878"/>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2"/>
            <p:cNvSpPr txBox="1"/>
            <p:nvPr/>
          </p:nvSpPr>
          <p:spPr>
            <a:xfrm>
              <a:off x="2462519" y="546878"/>
              <a:ext cx="2238654" cy="1343192"/>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chemeClr val="dk2"/>
                </a:buClr>
                <a:buSzPts val="2000"/>
                <a:buFont typeface="Arial"/>
                <a:buNone/>
              </a:pPr>
              <a:r>
                <a:rPr lang="en-US" sz="2000" b="0" i="0" u="none" strike="noStrike" cap="none">
                  <a:solidFill>
                    <a:schemeClr val="dk2"/>
                  </a:solidFill>
                  <a:latin typeface="Arial"/>
                  <a:ea typeface="Arial"/>
                  <a:cs typeface="Arial"/>
                  <a:sym typeface="Arial"/>
                </a:rPr>
                <a:t>Reactivation of previous traumatic events</a:t>
              </a:r>
              <a:endParaRPr/>
            </a:p>
          </p:txBody>
        </p:sp>
        <p:sp>
          <p:nvSpPr>
            <p:cNvPr id="344" name="Google Shape;344;p12"/>
            <p:cNvSpPr/>
            <p:nvPr/>
          </p:nvSpPr>
          <p:spPr>
            <a:xfrm>
              <a:off x="4925039" y="546878"/>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2"/>
            <p:cNvSpPr txBox="1"/>
            <p:nvPr/>
          </p:nvSpPr>
          <p:spPr>
            <a:xfrm>
              <a:off x="4925039" y="546878"/>
              <a:ext cx="2238654" cy="1343192"/>
            </a:xfrm>
            <a:prstGeom prst="rect">
              <a:avLst/>
            </a:prstGeom>
            <a:noFill/>
            <a:ln>
              <a:noFill/>
            </a:ln>
          </p:spPr>
          <p:txBody>
            <a:bodyPr spcFirstLastPara="1" wrap="square" lIns="106675" tIns="106675" rIns="106675" bIns="106675"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Self-blame</a:t>
              </a:r>
              <a:endParaRPr/>
            </a:p>
          </p:txBody>
        </p:sp>
        <p:sp>
          <p:nvSpPr>
            <p:cNvPr id="346" name="Google Shape;346;p12"/>
            <p:cNvSpPr/>
            <p:nvPr/>
          </p:nvSpPr>
          <p:spPr>
            <a:xfrm>
              <a:off x="0" y="2113936"/>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2"/>
            <p:cNvSpPr txBox="1"/>
            <p:nvPr/>
          </p:nvSpPr>
          <p:spPr>
            <a:xfrm>
              <a:off x="0" y="2113936"/>
              <a:ext cx="2238654" cy="1343192"/>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dk2"/>
                </a:buClr>
                <a:buSzPts val="2400"/>
                <a:buFont typeface="Arial"/>
                <a:buNone/>
              </a:pPr>
              <a:r>
                <a:rPr lang="en-US" sz="2400" b="0" i="0" u="none" strike="noStrike" cap="none">
                  <a:solidFill>
                    <a:schemeClr val="dk2"/>
                  </a:solidFill>
                  <a:latin typeface="Arial"/>
                  <a:ea typeface="Arial"/>
                  <a:cs typeface="Arial"/>
                  <a:sym typeface="Arial"/>
                </a:rPr>
                <a:t>Preoccupation with event</a:t>
              </a:r>
              <a:endParaRPr/>
            </a:p>
          </p:txBody>
        </p:sp>
        <p:sp>
          <p:nvSpPr>
            <p:cNvPr id="348" name="Google Shape;348;p12"/>
            <p:cNvSpPr/>
            <p:nvPr/>
          </p:nvSpPr>
          <p:spPr>
            <a:xfrm>
              <a:off x="2462519" y="2113936"/>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2"/>
            <p:cNvSpPr txBox="1"/>
            <p:nvPr/>
          </p:nvSpPr>
          <p:spPr>
            <a:xfrm>
              <a:off x="2462519" y="2113936"/>
              <a:ext cx="2238654" cy="1343192"/>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dk2"/>
                </a:buClr>
                <a:buSzPts val="2400"/>
                <a:buFont typeface="Arial"/>
                <a:buNone/>
              </a:pPr>
              <a:r>
                <a:rPr lang="en-US" sz="2400" b="0" i="0" u="none" strike="noStrike" cap="none">
                  <a:solidFill>
                    <a:schemeClr val="dk2"/>
                  </a:solidFill>
                  <a:latin typeface="Arial"/>
                  <a:ea typeface="Arial"/>
                  <a:cs typeface="Arial"/>
                  <a:sym typeface="Arial"/>
                </a:rPr>
                <a:t>Difficulty making decisions</a:t>
              </a:r>
              <a:endParaRPr/>
            </a:p>
          </p:txBody>
        </p:sp>
        <p:sp>
          <p:nvSpPr>
            <p:cNvPr id="350" name="Google Shape;350;p12"/>
            <p:cNvSpPr/>
            <p:nvPr/>
          </p:nvSpPr>
          <p:spPr>
            <a:xfrm>
              <a:off x="4925039" y="2113936"/>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2"/>
            <p:cNvSpPr txBox="1"/>
            <p:nvPr/>
          </p:nvSpPr>
          <p:spPr>
            <a:xfrm>
              <a:off x="4925039" y="2113936"/>
              <a:ext cx="2238654" cy="1343192"/>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Clr>
                  <a:schemeClr val="dk2"/>
                </a:buClr>
                <a:buSzPts val="1600"/>
                <a:buFont typeface="Arial"/>
                <a:buNone/>
              </a:pPr>
              <a:r>
                <a:rPr lang="en-US" sz="1600" b="0" i="0" u="none" strike="noStrike" cap="none">
                  <a:solidFill>
                    <a:schemeClr val="dk2"/>
                  </a:solidFill>
                  <a:latin typeface="Arial"/>
                  <a:ea typeface="Arial"/>
                  <a:cs typeface="Arial"/>
                  <a:sym typeface="Arial"/>
                </a:rPr>
                <a:t>Magical thinking: belief that certain behaviors, including avoidant behavior, will protect against future trauma</a:t>
              </a:r>
              <a:endParaRPr/>
            </a:p>
          </p:txBody>
        </p:sp>
        <p:sp>
          <p:nvSpPr>
            <p:cNvPr id="352" name="Google Shape;352;p12"/>
            <p:cNvSpPr/>
            <p:nvPr/>
          </p:nvSpPr>
          <p:spPr>
            <a:xfrm>
              <a:off x="0" y="3680994"/>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2"/>
            <p:cNvSpPr txBox="1"/>
            <p:nvPr/>
          </p:nvSpPr>
          <p:spPr>
            <a:xfrm>
              <a:off x="0" y="3680994"/>
              <a:ext cx="2238654" cy="1343192"/>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chemeClr val="dk2"/>
                </a:buClr>
                <a:buSzPts val="2000"/>
                <a:buFont typeface="Arial"/>
                <a:buNone/>
              </a:pPr>
              <a:r>
                <a:rPr lang="en-US" sz="2000" b="0" i="0" u="none" strike="noStrike" cap="none">
                  <a:solidFill>
                    <a:schemeClr val="dk2"/>
                  </a:solidFill>
                  <a:latin typeface="Arial"/>
                  <a:ea typeface="Arial"/>
                  <a:cs typeface="Arial"/>
                  <a:sym typeface="Arial"/>
                </a:rPr>
                <a:t>Belief that feelings or memories are dangerous</a:t>
              </a:r>
              <a:endParaRPr/>
            </a:p>
          </p:txBody>
        </p:sp>
        <p:sp>
          <p:nvSpPr>
            <p:cNvPr id="354" name="Google Shape;354;p12"/>
            <p:cNvSpPr/>
            <p:nvPr/>
          </p:nvSpPr>
          <p:spPr>
            <a:xfrm>
              <a:off x="2462519" y="3680994"/>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2"/>
            <p:cNvSpPr txBox="1"/>
            <p:nvPr/>
          </p:nvSpPr>
          <p:spPr>
            <a:xfrm>
              <a:off x="2462519" y="3680994"/>
              <a:ext cx="2238654" cy="1343192"/>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chemeClr val="dk2"/>
                </a:buClr>
                <a:buSzPts val="1400"/>
                <a:buFont typeface="Arial"/>
                <a:buNone/>
              </a:pPr>
              <a:r>
                <a:rPr lang="en-US" sz="1400" b="0" i="0" u="none" strike="noStrike" cap="none">
                  <a:solidFill>
                    <a:schemeClr val="dk2"/>
                  </a:solidFill>
                  <a:latin typeface="Arial"/>
                  <a:ea typeface="Arial"/>
                  <a:cs typeface="Arial"/>
                  <a:sym typeface="Arial"/>
                </a:rPr>
                <a:t>Generalization of triggers (e.g., a person who experiences a home invasion during the daytime may     avoid being alone during the day)</a:t>
              </a:r>
              <a:endParaRPr/>
            </a:p>
          </p:txBody>
        </p:sp>
        <p:sp>
          <p:nvSpPr>
            <p:cNvPr id="356" name="Google Shape;356;p12"/>
            <p:cNvSpPr/>
            <p:nvPr/>
          </p:nvSpPr>
          <p:spPr>
            <a:xfrm>
              <a:off x="4925039" y="3680994"/>
              <a:ext cx="2238654" cy="1343192"/>
            </a:xfrm>
            <a:prstGeom prst="rect">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2"/>
            <p:cNvSpPr txBox="1"/>
            <p:nvPr/>
          </p:nvSpPr>
          <p:spPr>
            <a:xfrm>
              <a:off x="4925039" y="3680994"/>
              <a:ext cx="2238654" cy="1343192"/>
            </a:xfrm>
            <a:prstGeom prst="rect">
              <a:avLst/>
            </a:prstGeom>
            <a:noFill/>
            <a:ln>
              <a:noFill/>
            </a:ln>
          </p:spPr>
          <p:txBody>
            <a:bodyPr spcFirstLastPara="1" wrap="square" lIns="106675" tIns="106675" rIns="106675" bIns="106675"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Suicidal thinking</a:t>
              </a:r>
              <a:endParaRPr/>
            </a:p>
          </p:txBody>
        </p:sp>
      </p:grpSp>
      <p:grpSp>
        <p:nvGrpSpPr>
          <p:cNvPr id="358" name="Google Shape;358;p12"/>
          <p:cNvGrpSpPr/>
          <p:nvPr/>
        </p:nvGrpSpPr>
        <p:grpSpPr>
          <a:xfrm flipH="1">
            <a:off x="11520473" y="2655724"/>
            <a:ext cx="671529" cy="1345385"/>
            <a:chOff x="11523591" y="2655725"/>
            <a:chExt cx="671529" cy="1345385"/>
          </a:xfrm>
        </p:grpSpPr>
        <p:sp>
          <p:nvSpPr>
            <p:cNvPr id="359" name="Google Shape;359;p12"/>
            <p:cNvSpPr/>
            <p:nvPr/>
          </p:nvSpPr>
          <p:spPr>
            <a:xfrm rot="5400000">
              <a:off x="11185103" y="2994212"/>
              <a:ext cx="1345385" cy="668410"/>
            </a:xfrm>
            <a:custGeom>
              <a:avLst/>
              <a:gdLst/>
              <a:ahLst/>
              <a:cxnLst/>
              <a:rect l="l" t="t" r="r" b="b"/>
              <a:pathLst>
                <a:path w="1345385" h="668410" extrusionOk="0">
                  <a:moveTo>
                    <a:pt x="0" y="668410"/>
                  </a:moveTo>
                  <a:lnTo>
                    <a:pt x="672692" y="0"/>
                  </a:lnTo>
                  <a:lnTo>
                    <a:pt x="1345385" y="668410"/>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60" name="Google Shape;360;p12"/>
            <p:cNvSpPr/>
            <p:nvPr/>
          </p:nvSpPr>
          <p:spPr>
            <a:xfrm rot="2700000">
              <a:off x="11690383" y="2760304"/>
              <a:ext cx="418137" cy="418137"/>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361" name="Google Shape;361;p12"/>
          <p:cNvSpPr/>
          <p:nvPr/>
        </p:nvSpPr>
        <p:spPr>
          <a:xfrm rot="-2700000" flipH="1">
            <a:off x="11047828" y="4124955"/>
            <a:ext cx="635336" cy="635336"/>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62" name="Google Shape;362;p12"/>
          <p:cNvSpPr/>
          <p:nvPr/>
        </p:nvSpPr>
        <p:spPr>
          <a:xfrm rot="-2700000" flipH="1">
            <a:off x="11131130" y="4621062"/>
            <a:ext cx="224347" cy="224347"/>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63" name="Google Shape;363;p12"/>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8"/>
        <p:cNvGrpSpPr/>
        <p:nvPr/>
      </p:nvGrpSpPr>
      <p:grpSpPr>
        <a:xfrm>
          <a:off x="0" y="0"/>
          <a:ext cx="0" cy="0"/>
          <a:chOff x="0" y="0"/>
          <a:chExt cx="0" cy="0"/>
        </a:xfrm>
      </p:grpSpPr>
      <p:sp>
        <p:nvSpPr>
          <p:cNvPr id="369" name="Google Shape;369;p13"/>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0" name="Google Shape;370;p13"/>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sp>
        <p:nvSpPr>
          <p:cNvPr id="371" name="Google Shape;371;p13"/>
          <p:cNvSpPr txBox="1">
            <a:spLocks noGrp="1"/>
          </p:cNvSpPr>
          <p:nvPr>
            <p:ph type="title"/>
          </p:nvPr>
        </p:nvSpPr>
        <p:spPr>
          <a:xfrm>
            <a:off x="982155" y="5172783"/>
            <a:ext cx="8339400" cy="1439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F5496"/>
              </a:buClr>
              <a:buSzPts val="4000"/>
              <a:buFont typeface="Arial"/>
              <a:buNone/>
            </a:pPr>
            <a:r>
              <a:rPr lang="en-US" sz="4000">
                <a:solidFill>
                  <a:srgbClr val="2F5496"/>
                </a:solidFill>
                <a:latin typeface="Arial"/>
                <a:ea typeface="Arial"/>
                <a:cs typeface="Arial"/>
                <a:sym typeface="Arial"/>
              </a:rPr>
              <a:t>Immediate Behavioral Reactions</a:t>
            </a:r>
            <a:endParaRPr/>
          </a:p>
        </p:txBody>
      </p:sp>
      <p:grpSp>
        <p:nvGrpSpPr>
          <p:cNvPr id="372" name="Google Shape;372;p13"/>
          <p:cNvGrpSpPr/>
          <p:nvPr/>
        </p:nvGrpSpPr>
        <p:grpSpPr>
          <a:xfrm rot="10800000">
            <a:off x="8535970" y="4114799"/>
            <a:ext cx="3655725" cy="2743201"/>
            <a:chOff x="-305" y="-1"/>
            <a:chExt cx="3832880" cy="2876136"/>
          </a:xfrm>
        </p:grpSpPr>
        <p:sp>
          <p:nvSpPr>
            <p:cNvPr id="373" name="Google Shape;373;p13"/>
            <p:cNvSpPr/>
            <p:nvPr/>
          </p:nvSpPr>
          <p:spPr>
            <a:xfrm>
              <a:off x="305" y="1"/>
              <a:ext cx="3815424" cy="2653659"/>
            </a:xfrm>
            <a:custGeom>
              <a:avLst/>
              <a:gdLst/>
              <a:ahLst/>
              <a:cxnLst/>
              <a:rect l="l" t="t" r="r" b="b"/>
              <a:pathLst>
                <a:path w="3815424" h="2653659" extrusionOk="0">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4" name="Google Shape;374;p13"/>
            <p:cNvSpPr/>
            <p:nvPr/>
          </p:nvSpPr>
          <p:spPr>
            <a:xfrm>
              <a:off x="305" y="-1"/>
              <a:ext cx="3815424" cy="2653660"/>
            </a:xfrm>
            <a:custGeom>
              <a:avLst/>
              <a:gdLst/>
              <a:ahLst/>
              <a:cxnLst/>
              <a:rect l="l" t="t" r="r" b="b"/>
              <a:pathLst>
                <a:path w="3815424" h="2653660" extrusionOk="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5" name="Google Shape;375;p13"/>
            <p:cNvSpPr/>
            <p:nvPr/>
          </p:nvSpPr>
          <p:spPr>
            <a:xfrm>
              <a:off x="-305" y="1"/>
              <a:ext cx="3815986" cy="2675935"/>
            </a:xfrm>
            <a:custGeom>
              <a:avLst/>
              <a:gdLst/>
              <a:ahLst/>
              <a:cxnLst/>
              <a:rect l="l" t="t" r="r" b="b"/>
              <a:pathLst>
                <a:path w="3815986" h="2675935" extrusionOk="0">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76" name="Google Shape;376;p13"/>
            <p:cNvSpPr/>
            <p:nvPr/>
          </p:nvSpPr>
          <p:spPr>
            <a:xfrm>
              <a:off x="305" y="-1"/>
              <a:ext cx="3832270" cy="2876136"/>
            </a:xfrm>
            <a:custGeom>
              <a:avLst/>
              <a:gdLst/>
              <a:ahLst/>
              <a:cxnLst/>
              <a:rect l="l" t="t" r="r" b="b"/>
              <a:pathLst>
                <a:path w="3832270" h="2876136" extrusionOk="0">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377" name="Google Shape;377;p13"/>
          <p:cNvGrpSpPr/>
          <p:nvPr/>
        </p:nvGrpSpPr>
        <p:grpSpPr>
          <a:xfrm>
            <a:off x="1233351" y="603504"/>
            <a:ext cx="7308635" cy="4569271"/>
            <a:chOff x="1133324" y="0"/>
            <a:chExt cx="7308635" cy="4569271"/>
          </a:xfrm>
        </p:grpSpPr>
        <p:sp>
          <p:nvSpPr>
            <p:cNvPr id="378" name="Google Shape;378;p13"/>
            <p:cNvSpPr/>
            <p:nvPr/>
          </p:nvSpPr>
          <p:spPr>
            <a:xfrm>
              <a:off x="1133324" y="1374"/>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3"/>
            <p:cNvSpPr txBox="1"/>
            <p:nvPr/>
          </p:nvSpPr>
          <p:spPr>
            <a:xfrm>
              <a:off x="1133324" y="1374"/>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Withdrawal and apathy</a:t>
              </a:r>
              <a:endParaRPr/>
            </a:p>
          </p:txBody>
        </p:sp>
        <p:sp>
          <p:nvSpPr>
            <p:cNvPr id="380" name="Google Shape;380;p13"/>
            <p:cNvSpPr/>
            <p:nvPr/>
          </p:nvSpPr>
          <p:spPr>
            <a:xfrm>
              <a:off x="3645668" y="1374"/>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3"/>
            <p:cNvSpPr txBox="1"/>
            <p:nvPr/>
          </p:nvSpPr>
          <p:spPr>
            <a:xfrm>
              <a:off x="3645668" y="1374"/>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Startled Reactions</a:t>
              </a:r>
              <a:endParaRPr/>
            </a:p>
          </p:txBody>
        </p:sp>
        <p:sp>
          <p:nvSpPr>
            <p:cNvPr id="382" name="Google Shape;382;p13"/>
            <p:cNvSpPr/>
            <p:nvPr/>
          </p:nvSpPr>
          <p:spPr>
            <a:xfrm>
              <a:off x="6149195" y="0"/>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3"/>
            <p:cNvSpPr txBox="1"/>
            <p:nvPr/>
          </p:nvSpPr>
          <p:spPr>
            <a:xfrm>
              <a:off x="6149195" y="0"/>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Increased use of drugs, tobacco and alcohol</a:t>
              </a:r>
              <a:endParaRPr/>
            </a:p>
          </p:txBody>
        </p:sp>
        <p:sp>
          <p:nvSpPr>
            <p:cNvPr id="384" name="Google Shape;384;p13"/>
            <p:cNvSpPr/>
            <p:nvPr/>
          </p:nvSpPr>
          <p:spPr>
            <a:xfrm>
              <a:off x="1133324" y="1600138"/>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3"/>
            <p:cNvSpPr txBox="1"/>
            <p:nvPr/>
          </p:nvSpPr>
          <p:spPr>
            <a:xfrm>
              <a:off x="1133324" y="1600138"/>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Restlessness</a:t>
              </a:r>
              <a:endParaRPr/>
            </a:p>
          </p:txBody>
        </p:sp>
        <p:sp>
          <p:nvSpPr>
            <p:cNvPr id="386" name="Google Shape;386;p13"/>
            <p:cNvSpPr/>
            <p:nvPr/>
          </p:nvSpPr>
          <p:spPr>
            <a:xfrm>
              <a:off x="3645668" y="1600138"/>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3"/>
            <p:cNvSpPr txBox="1"/>
            <p:nvPr/>
          </p:nvSpPr>
          <p:spPr>
            <a:xfrm>
              <a:off x="3645668" y="1600138"/>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Argumentative Behavior</a:t>
              </a:r>
              <a:endParaRPr/>
            </a:p>
          </p:txBody>
        </p:sp>
        <p:sp>
          <p:nvSpPr>
            <p:cNvPr id="388" name="Google Shape;388;p13"/>
            <p:cNvSpPr/>
            <p:nvPr/>
          </p:nvSpPr>
          <p:spPr>
            <a:xfrm>
              <a:off x="6158011" y="1600138"/>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3"/>
            <p:cNvSpPr txBox="1"/>
            <p:nvPr/>
          </p:nvSpPr>
          <p:spPr>
            <a:xfrm>
              <a:off x="6158011" y="1600138"/>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Sleep and appetite disturbances</a:t>
              </a:r>
              <a:endParaRPr/>
            </a:p>
          </p:txBody>
        </p:sp>
        <p:sp>
          <p:nvSpPr>
            <p:cNvPr id="390" name="Google Shape;390;p13"/>
            <p:cNvSpPr/>
            <p:nvPr/>
          </p:nvSpPr>
          <p:spPr>
            <a:xfrm>
              <a:off x="2389496" y="3198902"/>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3"/>
            <p:cNvSpPr txBox="1"/>
            <p:nvPr/>
          </p:nvSpPr>
          <p:spPr>
            <a:xfrm>
              <a:off x="2389496" y="3198902"/>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Difficulty expressing oneself</a:t>
              </a:r>
              <a:endParaRPr/>
            </a:p>
          </p:txBody>
        </p:sp>
        <p:sp>
          <p:nvSpPr>
            <p:cNvPr id="392" name="Google Shape;392;p13"/>
            <p:cNvSpPr/>
            <p:nvPr/>
          </p:nvSpPr>
          <p:spPr>
            <a:xfrm>
              <a:off x="4901839" y="3198902"/>
              <a:ext cx="2283948" cy="1370369"/>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3"/>
            <p:cNvSpPr txBox="1"/>
            <p:nvPr/>
          </p:nvSpPr>
          <p:spPr>
            <a:xfrm>
              <a:off x="4901839" y="3198902"/>
              <a:ext cx="2283948" cy="1370369"/>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Avoidant</a:t>
              </a:r>
              <a:endParaRPr/>
            </a:p>
          </p:txBody>
        </p:sp>
      </p:grpSp>
      <p:pic>
        <p:nvPicPr>
          <p:cNvPr id="394" name="Google Shape;394;p13"/>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98"/>
        <p:cNvGrpSpPr/>
        <p:nvPr/>
      </p:nvGrpSpPr>
      <p:grpSpPr>
        <a:xfrm>
          <a:off x="0" y="0"/>
          <a:ext cx="0" cy="0"/>
          <a:chOff x="0" y="0"/>
          <a:chExt cx="0" cy="0"/>
        </a:xfrm>
      </p:grpSpPr>
      <p:sp>
        <p:nvSpPr>
          <p:cNvPr id="399" name="Google Shape;399;p14"/>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0" name="Google Shape;400;p14"/>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grpSp>
        <p:nvGrpSpPr>
          <p:cNvPr id="401" name="Google Shape;401;p14"/>
          <p:cNvGrpSpPr/>
          <p:nvPr/>
        </p:nvGrpSpPr>
        <p:grpSpPr>
          <a:xfrm>
            <a:off x="-21863" y="508838"/>
            <a:ext cx="5217958" cy="6239661"/>
            <a:chOff x="-19221" y="251144"/>
            <a:chExt cx="5217958" cy="6239661"/>
          </a:xfrm>
        </p:grpSpPr>
        <p:sp>
          <p:nvSpPr>
            <p:cNvPr id="402" name="Google Shape;402;p14"/>
            <p:cNvSpPr/>
            <p:nvPr/>
          </p:nvSpPr>
          <p:spPr>
            <a:xfrm>
              <a:off x="-19221" y="251144"/>
              <a:ext cx="5187198" cy="6239661"/>
            </a:xfrm>
            <a:custGeom>
              <a:avLst/>
              <a:gdLst/>
              <a:ahLst/>
              <a:cxnLst/>
              <a:rect l="l" t="t" r="r" b="b"/>
              <a:pathLst>
                <a:path w="5187198" h="6239661" extrusionOk="0">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3" name="Google Shape;403;p14"/>
            <p:cNvSpPr/>
            <p:nvPr/>
          </p:nvSpPr>
          <p:spPr>
            <a:xfrm>
              <a:off x="-19220" y="297400"/>
              <a:ext cx="5215811" cy="6107388"/>
            </a:xfrm>
            <a:custGeom>
              <a:avLst/>
              <a:gdLst/>
              <a:ahLst/>
              <a:cxnLst/>
              <a:rect l="l" t="t" r="r" b="b"/>
              <a:pathLst>
                <a:path w="5215811" h="6107388" extrusionOk="0">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4" name="Google Shape;404;p14"/>
            <p:cNvSpPr/>
            <p:nvPr/>
          </p:nvSpPr>
          <p:spPr>
            <a:xfrm>
              <a:off x="-19221" y="319367"/>
              <a:ext cx="5217956" cy="6100079"/>
            </a:xfrm>
            <a:custGeom>
              <a:avLst/>
              <a:gdLst/>
              <a:ahLst/>
              <a:cxnLst/>
              <a:rect l="l" t="t" r="r" b="b"/>
              <a:pathLst>
                <a:path w="5217956" h="6100079" extrusionOk="0">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5" name="Google Shape;405;p14"/>
            <p:cNvSpPr/>
            <p:nvPr/>
          </p:nvSpPr>
          <p:spPr>
            <a:xfrm>
              <a:off x="-19220" y="319367"/>
              <a:ext cx="5217957" cy="6100079"/>
            </a:xfrm>
            <a:custGeom>
              <a:avLst/>
              <a:gdLst/>
              <a:ahLst/>
              <a:cxnLst/>
              <a:rect l="l" t="t" r="r" b="b"/>
              <a:pathLst>
                <a:path w="5217957" h="6100079" extrusionOk="0">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406" name="Google Shape;406;p14"/>
          <p:cNvSpPr txBox="1">
            <a:spLocks noGrp="1"/>
          </p:cNvSpPr>
          <p:nvPr>
            <p:ph type="title"/>
          </p:nvPr>
        </p:nvSpPr>
        <p:spPr>
          <a:xfrm>
            <a:off x="640080" y="1243013"/>
            <a:ext cx="3855720" cy="437197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F5496"/>
              </a:buClr>
              <a:buSzPts val="3600"/>
              <a:buFont typeface="Arial"/>
              <a:buNone/>
            </a:pPr>
            <a:r>
              <a:rPr lang="en-US" sz="3600">
                <a:solidFill>
                  <a:srgbClr val="2F5496"/>
                </a:solidFill>
                <a:latin typeface="Arial"/>
                <a:ea typeface="Arial"/>
                <a:cs typeface="Arial"/>
                <a:sym typeface="Arial"/>
              </a:rPr>
              <a:t>Delayed Behavioral Reactions </a:t>
            </a:r>
            <a:endParaRPr/>
          </a:p>
        </p:txBody>
      </p:sp>
      <p:sp>
        <p:nvSpPr>
          <p:cNvPr id="407" name="Google Shape;407;p14"/>
          <p:cNvSpPr txBox="1">
            <a:spLocks noGrp="1"/>
          </p:cNvSpPr>
          <p:nvPr>
            <p:ph type="body" idx="1"/>
          </p:nvPr>
        </p:nvSpPr>
        <p:spPr>
          <a:xfrm>
            <a:off x="6172200" y="804672"/>
            <a:ext cx="5221224" cy="5230368"/>
          </a:xfrm>
          <a:prstGeom prst="rect">
            <a:avLst/>
          </a:prstGeom>
          <a:noFill/>
          <a:ln>
            <a:noFill/>
          </a:ln>
        </p:spPr>
        <p:txBody>
          <a:bodyPr spcFirstLastPara="1" wrap="square" lIns="91425" tIns="45700" rIns="91425" bIns="45700" anchor="ctr" anchorCtr="0">
            <a:normAutofit/>
          </a:bodyPr>
          <a:lstStyle/>
          <a:p>
            <a:pPr marL="228600" lvl="0" indent="-228600" algn="l" rtl="0">
              <a:lnSpc>
                <a:spcPct val="90000"/>
              </a:lnSpc>
              <a:spcBef>
                <a:spcPts val="0"/>
              </a:spcBef>
              <a:spcAft>
                <a:spcPts val="0"/>
              </a:spcAft>
              <a:buClr>
                <a:srgbClr val="2F5496"/>
              </a:buClr>
              <a:buSzPts val="2800"/>
              <a:buChar char="•"/>
            </a:pPr>
            <a:r>
              <a:rPr lang="en-US">
                <a:solidFill>
                  <a:srgbClr val="2F5496"/>
                </a:solidFill>
                <a:latin typeface="Arial"/>
                <a:ea typeface="Arial"/>
                <a:cs typeface="Arial"/>
                <a:sym typeface="Arial"/>
              </a:rPr>
              <a:t>Avoidance of event reminders</a:t>
            </a:r>
            <a:endParaRPr/>
          </a:p>
          <a:p>
            <a:pPr marL="228600" lvl="0" indent="-228600" algn="l" rtl="0">
              <a:lnSpc>
                <a:spcPct val="90000"/>
              </a:lnSpc>
              <a:spcBef>
                <a:spcPts val="1000"/>
              </a:spcBef>
              <a:spcAft>
                <a:spcPts val="0"/>
              </a:spcAft>
              <a:buClr>
                <a:srgbClr val="2F5496"/>
              </a:buClr>
              <a:buSzPts val="2800"/>
              <a:buChar char="•"/>
            </a:pPr>
            <a:r>
              <a:rPr lang="en-US">
                <a:solidFill>
                  <a:srgbClr val="2F5496"/>
                </a:solidFill>
                <a:latin typeface="Arial"/>
                <a:ea typeface="Arial"/>
                <a:cs typeface="Arial"/>
                <a:sym typeface="Arial"/>
              </a:rPr>
              <a:t>Social relationship disturbances</a:t>
            </a:r>
            <a:endParaRPr/>
          </a:p>
          <a:p>
            <a:pPr marL="228600" lvl="0" indent="-228600" algn="l" rtl="0">
              <a:lnSpc>
                <a:spcPct val="90000"/>
              </a:lnSpc>
              <a:spcBef>
                <a:spcPts val="1000"/>
              </a:spcBef>
              <a:spcAft>
                <a:spcPts val="0"/>
              </a:spcAft>
              <a:buClr>
                <a:srgbClr val="2F5496"/>
              </a:buClr>
              <a:buSzPts val="2800"/>
              <a:buChar char="•"/>
            </a:pPr>
            <a:r>
              <a:rPr lang="en-US">
                <a:solidFill>
                  <a:srgbClr val="2F5496"/>
                </a:solidFill>
                <a:latin typeface="Arial"/>
                <a:ea typeface="Arial"/>
                <a:cs typeface="Arial"/>
                <a:sym typeface="Arial"/>
              </a:rPr>
              <a:t>Decreased activity level</a:t>
            </a:r>
            <a:endParaRPr/>
          </a:p>
          <a:p>
            <a:pPr marL="228600" lvl="0" indent="-228600" algn="l" rtl="0">
              <a:lnSpc>
                <a:spcPct val="90000"/>
              </a:lnSpc>
              <a:spcBef>
                <a:spcPts val="1000"/>
              </a:spcBef>
              <a:spcAft>
                <a:spcPts val="0"/>
              </a:spcAft>
              <a:buClr>
                <a:srgbClr val="2F5496"/>
              </a:buClr>
              <a:buSzPts val="2800"/>
              <a:buChar char="•"/>
            </a:pPr>
            <a:r>
              <a:rPr lang="en-US">
                <a:solidFill>
                  <a:srgbClr val="2F5496"/>
                </a:solidFill>
                <a:latin typeface="Arial"/>
                <a:ea typeface="Arial"/>
                <a:cs typeface="Arial"/>
                <a:sym typeface="Arial"/>
              </a:rPr>
              <a:t>Engagement in high-risk behaviors</a:t>
            </a:r>
            <a:endParaRPr/>
          </a:p>
          <a:p>
            <a:pPr marL="228600" lvl="0" indent="-228600" algn="l" rtl="0">
              <a:lnSpc>
                <a:spcPct val="90000"/>
              </a:lnSpc>
              <a:spcBef>
                <a:spcPts val="1000"/>
              </a:spcBef>
              <a:spcAft>
                <a:spcPts val="0"/>
              </a:spcAft>
              <a:buClr>
                <a:srgbClr val="2F5496"/>
              </a:buClr>
              <a:buSzPts val="2800"/>
              <a:buChar char="•"/>
            </a:pPr>
            <a:r>
              <a:rPr lang="en-US">
                <a:solidFill>
                  <a:srgbClr val="2F5496"/>
                </a:solidFill>
                <a:latin typeface="Arial"/>
                <a:ea typeface="Arial"/>
                <a:cs typeface="Arial"/>
                <a:sym typeface="Arial"/>
              </a:rPr>
              <a:t>Increased use of alcohol and drugs</a:t>
            </a:r>
            <a:endParaRPr/>
          </a:p>
          <a:p>
            <a:pPr marL="228600" lvl="0" indent="-228600" algn="l" rtl="0">
              <a:lnSpc>
                <a:spcPct val="90000"/>
              </a:lnSpc>
              <a:spcBef>
                <a:spcPts val="1000"/>
              </a:spcBef>
              <a:spcAft>
                <a:spcPts val="0"/>
              </a:spcAft>
              <a:buClr>
                <a:srgbClr val="2F5496"/>
              </a:buClr>
              <a:buSzPts val="2800"/>
              <a:buChar char="•"/>
            </a:pPr>
            <a:r>
              <a:rPr lang="en-US">
                <a:solidFill>
                  <a:srgbClr val="2F5496"/>
                </a:solidFill>
                <a:latin typeface="Arial"/>
                <a:ea typeface="Arial"/>
                <a:cs typeface="Arial"/>
                <a:sym typeface="Arial"/>
              </a:rPr>
              <a:t>Withdrawal</a:t>
            </a:r>
            <a:endParaRPr/>
          </a:p>
        </p:txBody>
      </p:sp>
      <p:pic>
        <p:nvPicPr>
          <p:cNvPr id="408" name="Google Shape;408;p14"/>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3"/>
        <p:cNvGrpSpPr/>
        <p:nvPr/>
      </p:nvGrpSpPr>
      <p:grpSpPr>
        <a:xfrm>
          <a:off x="0" y="0"/>
          <a:ext cx="0" cy="0"/>
          <a:chOff x="0" y="0"/>
          <a:chExt cx="0" cy="0"/>
        </a:xfrm>
      </p:grpSpPr>
      <p:sp>
        <p:nvSpPr>
          <p:cNvPr id="414" name="Google Shape;414;p15"/>
          <p:cNvSpPr/>
          <p:nvPr/>
        </p:nvSpPr>
        <p:spPr>
          <a:xfrm>
            <a:off x="0" y="-1"/>
            <a:ext cx="12191695" cy="685202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5" name="Google Shape;415;p15"/>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6" name="Google Shape;416;p15"/>
          <p:cNvSpPr txBox="1">
            <a:spLocks noGrp="1"/>
          </p:cNvSpPr>
          <p:nvPr>
            <p:ph type="title"/>
          </p:nvPr>
        </p:nvSpPr>
        <p:spPr>
          <a:xfrm>
            <a:off x="395627" y="2501026"/>
            <a:ext cx="3633932" cy="224145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2F5496"/>
              </a:buClr>
              <a:buSzPts val="4000"/>
              <a:buFont typeface="Arial"/>
              <a:buNone/>
            </a:pPr>
            <a:r>
              <a:rPr lang="en-US" sz="4000">
                <a:solidFill>
                  <a:srgbClr val="2F5496"/>
                </a:solidFill>
                <a:latin typeface="Arial"/>
                <a:ea typeface="Arial"/>
                <a:cs typeface="Arial"/>
                <a:sym typeface="Arial"/>
              </a:rPr>
              <a:t>Immediate Existential Reactions</a:t>
            </a:r>
            <a:endParaRPr/>
          </a:p>
        </p:txBody>
      </p:sp>
      <p:grpSp>
        <p:nvGrpSpPr>
          <p:cNvPr id="417" name="Google Shape;417;p15"/>
          <p:cNvGrpSpPr/>
          <p:nvPr/>
        </p:nvGrpSpPr>
        <p:grpSpPr>
          <a:xfrm>
            <a:off x="-4253" y="-5977"/>
            <a:ext cx="6238675" cy="6863979"/>
            <a:chOff x="305" y="-5977"/>
            <a:chExt cx="6238675" cy="6863979"/>
          </a:xfrm>
        </p:grpSpPr>
        <p:sp>
          <p:nvSpPr>
            <p:cNvPr id="418" name="Google Shape;418;p15"/>
            <p:cNvSpPr/>
            <p:nvPr/>
          </p:nvSpPr>
          <p:spPr>
            <a:xfrm flipH="1">
              <a:off x="305" y="34854"/>
              <a:ext cx="6028697" cy="6817170"/>
            </a:xfrm>
            <a:custGeom>
              <a:avLst/>
              <a:gdLst/>
              <a:ahLst/>
              <a:cxnLst/>
              <a:rect l="l" t="t" r="r" b="b"/>
              <a:pathLst>
                <a:path w="6028697" h="6817170" extrusionOk="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9" name="Google Shape;419;p15"/>
            <p:cNvSpPr/>
            <p:nvPr/>
          </p:nvSpPr>
          <p:spPr>
            <a:xfrm flipH="1">
              <a:off x="305" y="1"/>
              <a:ext cx="6165116" cy="6858001"/>
            </a:xfrm>
            <a:custGeom>
              <a:avLst/>
              <a:gdLst/>
              <a:ahLst/>
              <a:cxnLst/>
              <a:rect l="l" t="t" r="r" b="b"/>
              <a:pathLst>
                <a:path w="6264586" h="6858001" extrusionOk="0">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20" name="Google Shape;420;p15"/>
            <p:cNvSpPr/>
            <p:nvPr/>
          </p:nvSpPr>
          <p:spPr>
            <a:xfrm flipH="1">
              <a:off x="305" y="-5977"/>
              <a:ext cx="6238675" cy="6858001"/>
            </a:xfrm>
            <a:custGeom>
              <a:avLst/>
              <a:gdLst/>
              <a:ahLst/>
              <a:cxnLst/>
              <a:rect l="l" t="t" r="r" b="b"/>
              <a:pathLst>
                <a:path w="6264586" h="6858001" extrusionOk="0">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421" name="Google Shape;421;p15"/>
          <p:cNvGrpSpPr/>
          <p:nvPr/>
        </p:nvGrpSpPr>
        <p:grpSpPr>
          <a:xfrm>
            <a:off x="6556185" y="587918"/>
            <a:ext cx="5237991" cy="5670207"/>
            <a:chOff x="0" y="2493"/>
            <a:chExt cx="5237991" cy="5670207"/>
          </a:xfrm>
        </p:grpSpPr>
        <p:sp>
          <p:nvSpPr>
            <p:cNvPr id="422" name="Google Shape;422;p15"/>
            <p:cNvSpPr/>
            <p:nvPr/>
          </p:nvSpPr>
          <p:spPr>
            <a:xfrm rot="5400000">
              <a:off x="3125664" y="-1128451"/>
              <a:ext cx="872339" cy="3352314"/>
            </a:xfrm>
            <a:prstGeom prst="round2SameRect">
              <a:avLst>
                <a:gd name="adj1" fmla="val 16667"/>
                <a:gd name="adj2" fmla="val 0"/>
              </a:avLst>
            </a:prstGeom>
            <a:solidFill>
              <a:srgbClr val="DDEAF6">
                <a:alpha val="89803"/>
              </a:srgbClr>
            </a:solidFill>
            <a:ln w="9525" cap="flat" cmpd="sng">
              <a:solidFill>
                <a:srgbClr val="E0E0E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5"/>
            <p:cNvSpPr txBox="1"/>
            <p:nvPr/>
          </p:nvSpPr>
          <p:spPr>
            <a:xfrm>
              <a:off x="1885677" y="154120"/>
              <a:ext cx="3309730" cy="787171"/>
            </a:xfrm>
            <a:prstGeom prst="rect">
              <a:avLst/>
            </a:prstGeom>
            <a:noFill/>
            <a:ln>
              <a:noFill/>
            </a:ln>
          </p:spPr>
          <p:txBody>
            <a:bodyPr spcFirstLastPara="1" wrap="square" lIns="121900" tIns="60950" rIns="121900" bIns="60950" anchor="ctr" anchorCtr="0">
              <a:noAutofit/>
            </a:bodyPr>
            <a:lstStyle/>
            <a:p>
              <a:pPr marL="228600" marR="0" lvl="1" indent="-228600" algn="l" rtl="0">
                <a:lnSpc>
                  <a:spcPct val="90000"/>
                </a:lnSpc>
                <a:spcBef>
                  <a:spcPts val="0"/>
                </a:spcBef>
                <a:spcAft>
                  <a:spcPts val="0"/>
                </a:spcAft>
                <a:buClr>
                  <a:srgbClr val="2F5496"/>
                </a:buClr>
                <a:buSzPts val="2000"/>
                <a:buFont typeface="Arial"/>
                <a:buChar char="•"/>
              </a:pPr>
              <a:r>
                <a:rPr lang="en-US" sz="2000" b="0" i="0" u="none" strike="noStrike" cap="none">
                  <a:solidFill>
                    <a:srgbClr val="2F5496"/>
                  </a:solidFill>
                  <a:latin typeface="Arial"/>
                  <a:ea typeface="Arial"/>
                  <a:cs typeface="Arial"/>
                  <a:sym typeface="Arial"/>
                </a:rPr>
                <a:t>Intense use of prayer</a:t>
              </a:r>
              <a:endParaRPr/>
            </a:p>
          </p:txBody>
        </p:sp>
        <p:sp>
          <p:nvSpPr>
            <p:cNvPr id="424" name="Google Shape;424;p15"/>
            <p:cNvSpPr/>
            <p:nvPr/>
          </p:nvSpPr>
          <p:spPr>
            <a:xfrm>
              <a:off x="0" y="2493"/>
              <a:ext cx="1885677" cy="1090424"/>
            </a:xfrm>
            <a:prstGeom prst="roundRect">
              <a:avLst>
                <a:gd name="adj" fmla="val 16667"/>
              </a:avLst>
            </a:prstGeom>
            <a:solidFill>
              <a:srgbClr val="DDEA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5"/>
            <p:cNvSpPr txBox="1"/>
            <p:nvPr/>
          </p:nvSpPr>
          <p:spPr>
            <a:xfrm>
              <a:off x="53230" y="55723"/>
              <a:ext cx="1779217" cy="983964"/>
            </a:xfrm>
            <a:prstGeom prst="rect">
              <a:avLst/>
            </a:prstGeom>
            <a:noFill/>
            <a:ln>
              <a:noFill/>
            </a:ln>
          </p:spPr>
          <p:txBody>
            <a:bodyPr spcFirstLastPara="1" wrap="square" lIns="95250" tIns="47625" rIns="95250" bIns="47625" anchor="ctr" anchorCtr="0">
              <a:noAutofit/>
            </a:bodyPr>
            <a:lstStyle/>
            <a:p>
              <a:pPr marL="0" marR="0" lvl="0" indent="0" algn="ctr" rtl="0">
                <a:lnSpc>
                  <a:spcPct val="90000"/>
                </a:lnSpc>
                <a:spcBef>
                  <a:spcPts val="0"/>
                </a:spcBef>
                <a:spcAft>
                  <a:spcPts val="0"/>
                </a:spcAft>
                <a:buClr>
                  <a:srgbClr val="2F5496"/>
                </a:buClr>
                <a:buSzPts val="2500"/>
                <a:buFont typeface="Arial"/>
                <a:buNone/>
              </a:pPr>
              <a:r>
                <a:rPr lang="en-US" sz="2500" b="0" i="0" u="none" strike="noStrike" cap="none">
                  <a:solidFill>
                    <a:srgbClr val="2F5496"/>
                  </a:solidFill>
                  <a:latin typeface="Arial"/>
                  <a:ea typeface="Arial"/>
                  <a:cs typeface="Arial"/>
                  <a:sym typeface="Arial"/>
                </a:rPr>
                <a:t>Prayer</a:t>
              </a:r>
              <a:endParaRPr/>
            </a:p>
          </p:txBody>
        </p:sp>
        <p:sp>
          <p:nvSpPr>
            <p:cNvPr id="426" name="Google Shape;426;p15"/>
            <p:cNvSpPr/>
            <p:nvPr/>
          </p:nvSpPr>
          <p:spPr>
            <a:xfrm rot="5400000">
              <a:off x="3125664" y="16494"/>
              <a:ext cx="872339" cy="3352314"/>
            </a:xfrm>
            <a:prstGeom prst="round2SameRect">
              <a:avLst>
                <a:gd name="adj1" fmla="val 16667"/>
                <a:gd name="adj2" fmla="val 0"/>
              </a:avLst>
            </a:prstGeom>
            <a:solidFill>
              <a:srgbClr val="DDEAF6">
                <a:alpha val="89803"/>
              </a:srgbClr>
            </a:solidFill>
            <a:ln w="9525" cap="flat" cmpd="sng">
              <a:solidFill>
                <a:srgbClr val="E0E0E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5"/>
            <p:cNvSpPr txBox="1"/>
            <p:nvPr/>
          </p:nvSpPr>
          <p:spPr>
            <a:xfrm>
              <a:off x="1885677" y="1299065"/>
              <a:ext cx="3309730" cy="787171"/>
            </a:xfrm>
            <a:prstGeom prst="rect">
              <a:avLst/>
            </a:prstGeom>
            <a:noFill/>
            <a:ln>
              <a:noFill/>
            </a:ln>
          </p:spPr>
          <p:txBody>
            <a:bodyPr spcFirstLastPara="1" wrap="square" lIns="64750" tIns="32375" rIns="64750" bIns="32375" anchor="ctr" anchorCtr="0">
              <a:noAutofit/>
            </a:bodyPr>
            <a:lstStyle/>
            <a:p>
              <a:pPr marL="171450" marR="0" lvl="1" indent="-171450" algn="l" rtl="0">
                <a:lnSpc>
                  <a:spcPct val="90000"/>
                </a:lnSpc>
                <a:spcBef>
                  <a:spcPts val="0"/>
                </a:spcBef>
                <a:spcAft>
                  <a:spcPts val="0"/>
                </a:spcAft>
                <a:buClr>
                  <a:srgbClr val="2F5496"/>
                </a:buClr>
                <a:buSzPts val="1700"/>
                <a:buFont typeface="Arial"/>
                <a:buChar char="•"/>
              </a:pPr>
              <a:r>
                <a:rPr lang="en-US" sz="1700" b="0" i="0" u="none" strike="noStrike" cap="none">
                  <a:solidFill>
                    <a:srgbClr val="2F5496"/>
                  </a:solidFill>
                  <a:latin typeface="Arial"/>
                  <a:ea typeface="Arial"/>
                  <a:cs typeface="Arial"/>
                  <a:sym typeface="Arial"/>
                </a:rPr>
                <a:t>Restoration of faith in the goodness of others (e.g., receiving help from others) </a:t>
              </a:r>
              <a:endParaRPr/>
            </a:p>
          </p:txBody>
        </p:sp>
        <p:sp>
          <p:nvSpPr>
            <p:cNvPr id="428" name="Google Shape;428;p15"/>
            <p:cNvSpPr/>
            <p:nvPr/>
          </p:nvSpPr>
          <p:spPr>
            <a:xfrm>
              <a:off x="0" y="1147439"/>
              <a:ext cx="1885677" cy="1090424"/>
            </a:xfrm>
            <a:prstGeom prst="roundRect">
              <a:avLst>
                <a:gd name="adj" fmla="val 16667"/>
              </a:avLst>
            </a:prstGeom>
            <a:solidFill>
              <a:srgbClr val="DDEA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5"/>
            <p:cNvSpPr txBox="1"/>
            <p:nvPr/>
          </p:nvSpPr>
          <p:spPr>
            <a:xfrm>
              <a:off x="53230" y="1200669"/>
              <a:ext cx="1779217" cy="983964"/>
            </a:xfrm>
            <a:prstGeom prst="rect">
              <a:avLst/>
            </a:prstGeom>
            <a:noFill/>
            <a:ln>
              <a:noFill/>
            </a:ln>
          </p:spPr>
          <p:txBody>
            <a:bodyPr spcFirstLastPara="1" wrap="square" lIns="95250" tIns="47625" rIns="95250" bIns="47625" anchor="ctr" anchorCtr="0">
              <a:noAutofit/>
            </a:bodyPr>
            <a:lstStyle/>
            <a:p>
              <a:pPr marL="0" marR="0" lvl="0" indent="0" algn="ctr" rtl="0">
                <a:lnSpc>
                  <a:spcPct val="90000"/>
                </a:lnSpc>
                <a:spcBef>
                  <a:spcPts val="0"/>
                </a:spcBef>
                <a:spcAft>
                  <a:spcPts val="0"/>
                </a:spcAft>
                <a:buClr>
                  <a:srgbClr val="2F5496"/>
                </a:buClr>
                <a:buSzPts val="2500"/>
                <a:buFont typeface="Arial"/>
                <a:buNone/>
              </a:pPr>
              <a:r>
                <a:rPr lang="en-US" sz="2500" b="0" i="0" u="none" strike="noStrike" cap="none">
                  <a:solidFill>
                    <a:srgbClr val="2F5496"/>
                  </a:solidFill>
                  <a:latin typeface="Arial"/>
                  <a:ea typeface="Arial"/>
                  <a:cs typeface="Arial"/>
                  <a:sym typeface="Arial"/>
                </a:rPr>
                <a:t>Restoration</a:t>
              </a:r>
              <a:endParaRPr/>
            </a:p>
          </p:txBody>
        </p:sp>
        <p:sp>
          <p:nvSpPr>
            <p:cNvPr id="430" name="Google Shape;430;p15"/>
            <p:cNvSpPr/>
            <p:nvPr/>
          </p:nvSpPr>
          <p:spPr>
            <a:xfrm rot="5400000">
              <a:off x="3125664" y="1161440"/>
              <a:ext cx="872339" cy="3352314"/>
            </a:xfrm>
            <a:prstGeom prst="round2SameRect">
              <a:avLst>
                <a:gd name="adj1" fmla="val 16667"/>
                <a:gd name="adj2" fmla="val 0"/>
              </a:avLst>
            </a:prstGeom>
            <a:solidFill>
              <a:srgbClr val="DDEAF6">
                <a:alpha val="89803"/>
              </a:srgbClr>
            </a:solidFill>
            <a:ln w="9525" cap="flat" cmpd="sng">
              <a:solidFill>
                <a:srgbClr val="E0E0E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5"/>
            <p:cNvSpPr txBox="1"/>
            <p:nvPr/>
          </p:nvSpPr>
          <p:spPr>
            <a:xfrm>
              <a:off x="1885677" y="2444011"/>
              <a:ext cx="3309730" cy="787171"/>
            </a:xfrm>
            <a:prstGeom prst="rect">
              <a:avLst/>
            </a:prstGeom>
            <a:noFill/>
            <a:ln>
              <a:noFill/>
            </a:ln>
          </p:spPr>
          <p:txBody>
            <a:bodyPr spcFirstLastPara="1" wrap="square" lIns="64750" tIns="32375" rIns="64750" bIns="32375" anchor="ctr" anchorCtr="0">
              <a:noAutofit/>
            </a:bodyPr>
            <a:lstStyle/>
            <a:p>
              <a:pPr marL="228600" marR="0" lvl="1" indent="-228600" algn="l" rtl="0">
                <a:lnSpc>
                  <a:spcPct val="90000"/>
                </a:lnSpc>
                <a:spcBef>
                  <a:spcPts val="0"/>
                </a:spcBef>
                <a:spcAft>
                  <a:spcPts val="0"/>
                </a:spcAft>
                <a:buClr>
                  <a:srgbClr val="2F5496"/>
                </a:buClr>
                <a:buSzPts val="2400"/>
                <a:buFont typeface="Arial"/>
                <a:buChar char="•"/>
              </a:pPr>
              <a:r>
                <a:rPr lang="en-US" sz="2400" b="0" i="0" u="none" strike="noStrike" cap="none">
                  <a:solidFill>
                    <a:srgbClr val="2F5496"/>
                  </a:solidFill>
                  <a:latin typeface="Arial"/>
                  <a:ea typeface="Arial"/>
                  <a:cs typeface="Arial"/>
                  <a:sym typeface="Arial"/>
                </a:rPr>
                <a:t>Loss of self-efficacy</a:t>
              </a:r>
              <a:endParaRPr/>
            </a:p>
          </p:txBody>
        </p:sp>
        <p:sp>
          <p:nvSpPr>
            <p:cNvPr id="432" name="Google Shape;432;p15"/>
            <p:cNvSpPr/>
            <p:nvPr/>
          </p:nvSpPr>
          <p:spPr>
            <a:xfrm>
              <a:off x="0" y="2292385"/>
              <a:ext cx="1885677" cy="1090424"/>
            </a:xfrm>
            <a:prstGeom prst="roundRect">
              <a:avLst>
                <a:gd name="adj" fmla="val 16667"/>
              </a:avLst>
            </a:prstGeom>
            <a:solidFill>
              <a:srgbClr val="DDEA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5"/>
            <p:cNvSpPr txBox="1"/>
            <p:nvPr/>
          </p:nvSpPr>
          <p:spPr>
            <a:xfrm>
              <a:off x="53230" y="2345615"/>
              <a:ext cx="1779217" cy="983964"/>
            </a:xfrm>
            <a:prstGeom prst="rect">
              <a:avLst/>
            </a:prstGeom>
            <a:noFill/>
            <a:ln>
              <a:noFill/>
            </a:ln>
          </p:spPr>
          <p:txBody>
            <a:bodyPr spcFirstLastPara="1" wrap="square" lIns="95250" tIns="47625" rIns="95250" bIns="47625" anchor="ctr" anchorCtr="0">
              <a:noAutofit/>
            </a:bodyPr>
            <a:lstStyle/>
            <a:p>
              <a:pPr marL="0" marR="0" lvl="0" indent="0" algn="ctr" rtl="0">
                <a:lnSpc>
                  <a:spcPct val="90000"/>
                </a:lnSpc>
                <a:spcBef>
                  <a:spcPts val="0"/>
                </a:spcBef>
                <a:spcAft>
                  <a:spcPts val="0"/>
                </a:spcAft>
                <a:buClr>
                  <a:srgbClr val="2F5496"/>
                </a:buClr>
                <a:buSzPts val="2500"/>
                <a:buFont typeface="Arial"/>
                <a:buNone/>
              </a:pPr>
              <a:r>
                <a:rPr lang="en-US" sz="2500" b="0" i="0" u="none" strike="noStrike" cap="none">
                  <a:solidFill>
                    <a:srgbClr val="2F5496"/>
                  </a:solidFill>
                  <a:latin typeface="Arial"/>
                  <a:ea typeface="Arial"/>
                  <a:cs typeface="Arial"/>
                  <a:sym typeface="Arial"/>
                </a:rPr>
                <a:t>Loss</a:t>
              </a:r>
              <a:endParaRPr/>
            </a:p>
          </p:txBody>
        </p:sp>
        <p:sp>
          <p:nvSpPr>
            <p:cNvPr id="434" name="Google Shape;434;p15"/>
            <p:cNvSpPr/>
            <p:nvPr/>
          </p:nvSpPr>
          <p:spPr>
            <a:xfrm rot="5400000">
              <a:off x="3125664" y="2306385"/>
              <a:ext cx="872339" cy="3352314"/>
            </a:xfrm>
            <a:prstGeom prst="round2SameRect">
              <a:avLst>
                <a:gd name="adj1" fmla="val 16667"/>
                <a:gd name="adj2" fmla="val 0"/>
              </a:avLst>
            </a:prstGeom>
            <a:solidFill>
              <a:srgbClr val="DDEAF6">
                <a:alpha val="89803"/>
              </a:srgbClr>
            </a:solidFill>
            <a:ln w="9525" cap="flat" cmpd="sng">
              <a:solidFill>
                <a:srgbClr val="E0E0E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5"/>
            <p:cNvSpPr txBox="1"/>
            <p:nvPr/>
          </p:nvSpPr>
          <p:spPr>
            <a:xfrm>
              <a:off x="1885677" y="3588956"/>
              <a:ext cx="3309730" cy="787171"/>
            </a:xfrm>
            <a:prstGeom prst="rect">
              <a:avLst/>
            </a:prstGeom>
            <a:noFill/>
            <a:ln>
              <a:noFill/>
            </a:ln>
          </p:spPr>
          <p:txBody>
            <a:bodyPr spcFirstLastPara="1" wrap="square" lIns="64750" tIns="32375" rIns="64750" bIns="32375" anchor="ctr" anchorCtr="0">
              <a:noAutofit/>
            </a:bodyPr>
            <a:lstStyle/>
            <a:p>
              <a:pPr marL="171450" marR="0" lvl="1" indent="-171450" algn="l" rtl="0">
                <a:lnSpc>
                  <a:spcPct val="90000"/>
                </a:lnSpc>
                <a:spcBef>
                  <a:spcPts val="0"/>
                </a:spcBef>
                <a:spcAft>
                  <a:spcPts val="0"/>
                </a:spcAft>
                <a:buClr>
                  <a:srgbClr val="2F5496"/>
                </a:buClr>
                <a:buSzPts val="1700"/>
                <a:buFont typeface="Arial"/>
                <a:buChar char="•"/>
              </a:pPr>
              <a:r>
                <a:rPr lang="en-US" sz="1700" b="0" i="0" u="none" strike="noStrike" cap="none">
                  <a:solidFill>
                    <a:srgbClr val="2F5496"/>
                  </a:solidFill>
                  <a:latin typeface="Arial"/>
                  <a:ea typeface="Arial"/>
                  <a:cs typeface="Arial"/>
                  <a:sym typeface="Arial"/>
                </a:rPr>
                <a:t>Despair about humanity, particularly if the event was intentional</a:t>
              </a:r>
              <a:endParaRPr/>
            </a:p>
          </p:txBody>
        </p:sp>
        <p:sp>
          <p:nvSpPr>
            <p:cNvPr id="436" name="Google Shape;436;p15"/>
            <p:cNvSpPr/>
            <p:nvPr/>
          </p:nvSpPr>
          <p:spPr>
            <a:xfrm>
              <a:off x="0" y="3437330"/>
              <a:ext cx="1885677" cy="1090424"/>
            </a:xfrm>
            <a:prstGeom prst="roundRect">
              <a:avLst>
                <a:gd name="adj" fmla="val 16667"/>
              </a:avLst>
            </a:prstGeom>
            <a:solidFill>
              <a:srgbClr val="DDEA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5"/>
            <p:cNvSpPr txBox="1"/>
            <p:nvPr/>
          </p:nvSpPr>
          <p:spPr>
            <a:xfrm>
              <a:off x="53230" y="3490560"/>
              <a:ext cx="1779217" cy="983964"/>
            </a:xfrm>
            <a:prstGeom prst="rect">
              <a:avLst/>
            </a:prstGeom>
            <a:noFill/>
            <a:ln>
              <a:noFill/>
            </a:ln>
          </p:spPr>
          <p:txBody>
            <a:bodyPr spcFirstLastPara="1" wrap="square" lIns="95250" tIns="47625" rIns="95250" bIns="47625" anchor="ctr" anchorCtr="0">
              <a:noAutofit/>
            </a:bodyPr>
            <a:lstStyle/>
            <a:p>
              <a:pPr marL="0" marR="0" lvl="0" indent="0" algn="ctr" rtl="0">
                <a:lnSpc>
                  <a:spcPct val="90000"/>
                </a:lnSpc>
                <a:spcBef>
                  <a:spcPts val="0"/>
                </a:spcBef>
                <a:spcAft>
                  <a:spcPts val="0"/>
                </a:spcAft>
                <a:buClr>
                  <a:srgbClr val="2F5496"/>
                </a:buClr>
                <a:buSzPts val="2500"/>
                <a:buFont typeface="Arial"/>
                <a:buNone/>
              </a:pPr>
              <a:r>
                <a:rPr lang="en-US" sz="2500" b="0" i="0" u="none" strike="noStrike" cap="none">
                  <a:solidFill>
                    <a:srgbClr val="2F5496"/>
                  </a:solidFill>
                  <a:latin typeface="Arial"/>
                  <a:ea typeface="Arial"/>
                  <a:cs typeface="Arial"/>
                  <a:sym typeface="Arial"/>
                </a:rPr>
                <a:t>Despair</a:t>
              </a:r>
              <a:endParaRPr/>
            </a:p>
          </p:txBody>
        </p:sp>
        <p:sp>
          <p:nvSpPr>
            <p:cNvPr id="438" name="Google Shape;438;p15"/>
            <p:cNvSpPr/>
            <p:nvPr/>
          </p:nvSpPr>
          <p:spPr>
            <a:xfrm rot="5400000">
              <a:off x="3125664" y="3451331"/>
              <a:ext cx="872339" cy="3352314"/>
            </a:xfrm>
            <a:prstGeom prst="round2SameRect">
              <a:avLst>
                <a:gd name="adj1" fmla="val 16667"/>
                <a:gd name="adj2" fmla="val 0"/>
              </a:avLst>
            </a:prstGeom>
            <a:solidFill>
              <a:srgbClr val="DDEAF6">
                <a:alpha val="89803"/>
              </a:srgbClr>
            </a:solidFill>
            <a:ln w="9525" cap="flat" cmpd="sng">
              <a:solidFill>
                <a:srgbClr val="E0E0E0">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5"/>
            <p:cNvSpPr txBox="1"/>
            <p:nvPr/>
          </p:nvSpPr>
          <p:spPr>
            <a:xfrm>
              <a:off x="1885677" y="4733902"/>
              <a:ext cx="3309730" cy="787171"/>
            </a:xfrm>
            <a:prstGeom prst="rect">
              <a:avLst/>
            </a:prstGeom>
            <a:noFill/>
            <a:ln>
              <a:noFill/>
            </a:ln>
          </p:spPr>
          <p:txBody>
            <a:bodyPr spcFirstLastPara="1" wrap="square" lIns="64750" tIns="32375" rIns="64750" bIns="32375" anchor="ctr" anchorCtr="0">
              <a:noAutofit/>
            </a:bodyPr>
            <a:lstStyle/>
            <a:p>
              <a:pPr marL="171450" marR="0" lvl="1" indent="-171450" algn="l" rtl="0">
                <a:lnSpc>
                  <a:spcPct val="90000"/>
                </a:lnSpc>
                <a:spcBef>
                  <a:spcPts val="0"/>
                </a:spcBef>
                <a:spcAft>
                  <a:spcPts val="0"/>
                </a:spcAft>
                <a:buClr>
                  <a:srgbClr val="2F5496"/>
                </a:buClr>
                <a:buSzPts val="1700"/>
                <a:buFont typeface="Arial"/>
                <a:buChar char="•"/>
              </a:pPr>
              <a:r>
                <a:rPr lang="en-US" sz="1700" b="0" i="0" u="none" strike="noStrike" cap="none">
                  <a:solidFill>
                    <a:srgbClr val="2F5496"/>
                  </a:solidFill>
                  <a:latin typeface="Arial"/>
                  <a:ea typeface="Arial"/>
                  <a:cs typeface="Arial"/>
                  <a:sym typeface="Arial"/>
                </a:rPr>
                <a:t>Immediate disruption of life assumptions (e.g., fairness, safety, goodness, predictability of life)</a:t>
              </a:r>
              <a:endParaRPr/>
            </a:p>
          </p:txBody>
        </p:sp>
        <p:sp>
          <p:nvSpPr>
            <p:cNvPr id="440" name="Google Shape;440;p15"/>
            <p:cNvSpPr/>
            <p:nvPr/>
          </p:nvSpPr>
          <p:spPr>
            <a:xfrm>
              <a:off x="0" y="4582276"/>
              <a:ext cx="1885677" cy="1090424"/>
            </a:xfrm>
            <a:prstGeom prst="roundRect">
              <a:avLst>
                <a:gd name="adj" fmla="val 16667"/>
              </a:avLst>
            </a:prstGeom>
            <a:solidFill>
              <a:srgbClr val="DDEA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5"/>
            <p:cNvSpPr txBox="1"/>
            <p:nvPr/>
          </p:nvSpPr>
          <p:spPr>
            <a:xfrm>
              <a:off x="53230" y="4635506"/>
              <a:ext cx="1779217" cy="983964"/>
            </a:xfrm>
            <a:prstGeom prst="rect">
              <a:avLst/>
            </a:prstGeom>
            <a:noFill/>
            <a:ln>
              <a:noFill/>
            </a:ln>
          </p:spPr>
          <p:txBody>
            <a:bodyPr spcFirstLastPara="1" wrap="square" lIns="95250" tIns="47625" rIns="95250" bIns="47625" anchor="ctr" anchorCtr="0">
              <a:noAutofit/>
            </a:bodyPr>
            <a:lstStyle/>
            <a:p>
              <a:pPr marL="0" marR="0" lvl="0" indent="0" algn="ctr" rtl="0">
                <a:lnSpc>
                  <a:spcPct val="90000"/>
                </a:lnSpc>
                <a:spcBef>
                  <a:spcPts val="0"/>
                </a:spcBef>
                <a:spcAft>
                  <a:spcPts val="0"/>
                </a:spcAft>
                <a:buClr>
                  <a:srgbClr val="2F5496"/>
                </a:buClr>
                <a:buSzPts val="2500"/>
                <a:buFont typeface="Arial"/>
                <a:buNone/>
              </a:pPr>
              <a:r>
                <a:rPr lang="en-US" sz="2500" b="0" i="0" u="none" strike="noStrike" cap="none">
                  <a:solidFill>
                    <a:srgbClr val="2F5496"/>
                  </a:solidFill>
                  <a:latin typeface="Arial"/>
                  <a:ea typeface="Arial"/>
                  <a:cs typeface="Arial"/>
                  <a:sym typeface="Arial"/>
                </a:rPr>
                <a:t>Disruption</a:t>
              </a:r>
              <a:endParaRPr/>
            </a:p>
          </p:txBody>
        </p:sp>
      </p:grpSp>
      <p:pic>
        <p:nvPicPr>
          <p:cNvPr id="442" name="Google Shape;442;p15"/>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46"/>
        <p:cNvGrpSpPr/>
        <p:nvPr/>
      </p:nvGrpSpPr>
      <p:grpSpPr>
        <a:xfrm>
          <a:off x="0" y="0"/>
          <a:ext cx="0" cy="0"/>
          <a:chOff x="0" y="0"/>
          <a:chExt cx="0" cy="0"/>
        </a:xfrm>
      </p:grpSpPr>
      <p:sp>
        <p:nvSpPr>
          <p:cNvPr id="447" name="Google Shape;447;p16"/>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48" name="Google Shape;448;p16"/>
          <p:cNvSpPr/>
          <p:nvPr/>
        </p:nvSpPr>
        <p:spPr>
          <a:xfrm>
            <a:off x="305" y="0"/>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sp>
        <p:nvSpPr>
          <p:cNvPr id="449" name="Google Shape;449;p16"/>
          <p:cNvSpPr txBox="1">
            <a:spLocks noGrp="1"/>
          </p:cNvSpPr>
          <p:nvPr>
            <p:ph type="title"/>
          </p:nvPr>
        </p:nvSpPr>
        <p:spPr>
          <a:xfrm>
            <a:off x="330375" y="2641149"/>
            <a:ext cx="3647772" cy="284211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F5496"/>
              </a:buClr>
              <a:buSzPts val="3600"/>
              <a:buFont typeface="Arial"/>
              <a:buNone/>
            </a:pPr>
            <a:r>
              <a:rPr lang="en-US" sz="3600">
                <a:solidFill>
                  <a:srgbClr val="2F5496"/>
                </a:solidFill>
                <a:latin typeface="Arial"/>
                <a:ea typeface="Arial"/>
                <a:cs typeface="Arial"/>
                <a:sym typeface="Arial"/>
              </a:rPr>
              <a:t>Delayed Existential Reactions</a:t>
            </a:r>
            <a:endParaRPr/>
          </a:p>
        </p:txBody>
      </p:sp>
      <p:grpSp>
        <p:nvGrpSpPr>
          <p:cNvPr id="450" name="Google Shape;450;p16"/>
          <p:cNvGrpSpPr/>
          <p:nvPr/>
        </p:nvGrpSpPr>
        <p:grpSpPr>
          <a:xfrm flipH="1">
            <a:off x="13839" y="0"/>
            <a:ext cx="4324865" cy="2641149"/>
            <a:chOff x="6867015" y="-1"/>
            <a:chExt cx="5324985" cy="3251912"/>
          </a:xfrm>
        </p:grpSpPr>
        <p:sp>
          <p:nvSpPr>
            <p:cNvPr id="451" name="Google Shape;451;p16"/>
            <p:cNvSpPr/>
            <p:nvPr/>
          </p:nvSpPr>
          <p:spPr>
            <a:xfrm>
              <a:off x="6867015" y="-1"/>
              <a:ext cx="5324985" cy="3251912"/>
            </a:xfrm>
            <a:custGeom>
              <a:avLst/>
              <a:gdLst/>
              <a:ahLst/>
              <a:cxnLst/>
              <a:rect l="l" t="t" r="r" b="b"/>
              <a:pathLst>
                <a:path w="5324985" h="3251912" extrusionOk="0">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52" name="Google Shape;452;p16"/>
            <p:cNvSpPr/>
            <p:nvPr/>
          </p:nvSpPr>
          <p:spPr>
            <a:xfrm>
              <a:off x="6916467" y="-1"/>
              <a:ext cx="5275533" cy="2980757"/>
            </a:xfrm>
            <a:custGeom>
              <a:avLst/>
              <a:gdLst/>
              <a:ahLst/>
              <a:cxnLst/>
              <a:rect l="l" t="t" r="r" b="b"/>
              <a:pathLst>
                <a:path w="5275533" h="2980757" extrusionOk="0">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53" name="Google Shape;453;p16"/>
            <p:cNvSpPr/>
            <p:nvPr/>
          </p:nvSpPr>
          <p:spPr>
            <a:xfrm>
              <a:off x="6921214" y="-1"/>
              <a:ext cx="5270786" cy="2927775"/>
            </a:xfrm>
            <a:custGeom>
              <a:avLst/>
              <a:gdLst/>
              <a:ahLst/>
              <a:cxnLst/>
              <a:rect l="l" t="t" r="r" b="b"/>
              <a:pathLst>
                <a:path w="5270786" h="2927775" extrusionOk="0">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54" name="Google Shape;454;p16"/>
            <p:cNvSpPr/>
            <p:nvPr/>
          </p:nvSpPr>
          <p:spPr>
            <a:xfrm>
              <a:off x="6921214" y="-1"/>
              <a:ext cx="5270786" cy="2927775"/>
            </a:xfrm>
            <a:custGeom>
              <a:avLst/>
              <a:gdLst/>
              <a:ahLst/>
              <a:cxnLst/>
              <a:rect l="l" t="t" r="r" b="b"/>
              <a:pathLst>
                <a:path w="5270786" h="2927775" extrusionOk="0">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grpSp>
        <p:nvGrpSpPr>
          <p:cNvPr id="455" name="Google Shape;455;p16"/>
          <p:cNvGrpSpPr/>
          <p:nvPr/>
        </p:nvGrpSpPr>
        <p:grpSpPr>
          <a:xfrm>
            <a:off x="4669054" y="325382"/>
            <a:ext cx="3808588" cy="6166284"/>
            <a:chOff x="798966" y="1020"/>
            <a:chExt cx="3808588" cy="6166284"/>
          </a:xfrm>
        </p:grpSpPr>
        <p:sp>
          <p:nvSpPr>
            <p:cNvPr id="456" name="Google Shape;456;p16"/>
            <p:cNvSpPr/>
            <p:nvPr/>
          </p:nvSpPr>
          <p:spPr>
            <a:xfrm>
              <a:off x="798966" y="1020"/>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6"/>
            <p:cNvSpPr txBox="1"/>
            <p:nvPr/>
          </p:nvSpPr>
          <p:spPr>
            <a:xfrm>
              <a:off x="798966" y="1020"/>
              <a:ext cx="1813613" cy="1088167"/>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2F5496"/>
                </a:buClr>
                <a:buSzPts val="2000"/>
                <a:buFont typeface="Arial"/>
                <a:buNone/>
              </a:pPr>
              <a:r>
                <a:rPr lang="en-US" sz="2000" b="0" i="0" u="none" strike="noStrike" cap="none">
                  <a:solidFill>
                    <a:srgbClr val="2F5496"/>
                  </a:solidFill>
                  <a:latin typeface="Arial"/>
                  <a:ea typeface="Arial"/>
                  <a:cs typeface="Arial"/>
                  <a:sym typeface="Arial"/>
                </a:rPr>
                <a:t>Questioning (e.g., “Why me?”)</a:t>
              </a:r>
              <a:endParaRPr/>
            </a:p>
          </p:txBody>
        </p:sp>
        <p:sp>
          <p:nvSpPr>
            <p:cNvPr id="458" name="Google Shape;458;p16"/>
            <p:cNvSpPr/>
            <p:nvPr/>
          </p:nvSpPr>
          <p:spPr>
            <a:xfrm>
              <a:off x="2793941" y="1020"/>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6"/>
            <p:cNvSpPr txBox="1"/>
            <p:nvPr/>
          </p:nvSpPr>
          <p:spPr>
            <a:xfrm>
              <a:off x="2793941" y="1020"/>
              <a:ext cx="1813613" cy="108816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2F5496"/>
                </a:buClr>
                <a:buSzPts val="1800"/>
                <a:buFont typeface="Arial"/>
                <a:buNone/>
              </a:pPr>
              <a:r>
                <a:rPr lang="en-US" sz="1800" b="0" i="0" u="none" strike="noStrike" cap="none">
                  <a:solidFill>
                    <a:srgbClr val="2F5496"/>
                  </a:solidFill>
                  <a:latin typeface="Arial"/>
                  <a:ea typeface="Arial"/>
                  <a:cs typeface="Arial"/>
                  <a:sym typeface="Arial"/>
                </a:rPr>
                <a:t>Increased cynicism, disillusionment</a:t>
              </a:r>
              <a:endParaRPr/>
            </a:p>
          </p:txBody>
        </p:sp>
        <p:sp>
          <p:nvSpPr>
            <p:cNvPr id="460" name="Google Shape;460;p16"/>
            <p:cNvSpPr/>
            <p:nvPr/>
          </p:nvSpPr>
          <p:spPr>
            <a:xfrm>
              <a:off x="798966" y="1270549"/>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6"/>
            <p:cNvSpPr txBox="1"/>
            <p:nvPr/>
          </p:nvSpPr>
          <p:spPr>
            <a:xfrm>
              <a:off x="798966" y="1270549"/>
              <a:ext cx="1813613" cy="1088167"/>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2F5496"/>
                </a:buClr>
                <a:buSzPts val="1400"/>
                <a:buFont typeface="Arial"/>
                <a:buNone/>
              </a:pPr>
              <a:r>
                <a:rPr lang="en-US" sz="1400" b="0" i="0" u="none" strike="noStrike" cap="none">
                  <a:solidFill>
                    <a:srgbClr val="2F5496"/>
                  </a:solidFill>
                  <a:latin typeface="Arial"/>
                  <a:ea typeface="Arial"/>
                  <a:cs typeface="Arial"/>
                  <a:sym typeface="Arial"/>
                </a:rPr>
                <a:t>Increased self-confidence (e.g., “If I can survive this, I can survive anything”)</a:t>
              </a:r>
              <a:endParaRPr/>
            </a:p>
          </p:txBody>
        </p:sp>
        <p:sp>
          <p:nvSpPr>
            <p:cNvPr id="462" name="Google Shape;462;p16"/>
            <p:cNvSpPr/>
            <p:nvPr/>
          </p:nvSpPr>
          <p:spPr>
            <a:xfrm>
              <a:off x="2793941" y="1270549"/>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6"/>
            <p:cNvSpPr txBox="1"/>
            <p:nvPr/>
          </p:nvSpPr>
          <p:spPr>
            <a:xfrm>
              <a:off x="2793941" y="1270549"/>
              <a:ext cx="1813613" cy="108816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2F5496"/>
                </a:buClr>
                <a:buSzPts val="1800"/>
                <a:buFont typeface="Arial"/>
                <a:buNone/>
              </a:pPr>
              <a:r>
                <a:rPr lang="en-US" sz="1800" b="0" i="0" u="none" strike="noStrike" cap="none">
                  <a:solidFill>
                    <a:srgbClr val="2F5496"/>
                  </a:solidFill>
                  <a:latin typeface="Arial"/>
                  <a:ea typeface="Arial"/>
                  <a:cs typeface="Arial"/>
                  <a:sym typeface="Arial"/>
                </a:rPr>
                <a:t>Loss of purpose</a:t>
              </a:r>
              <a:endParaRPr/>
            </a:p>
          </p:txBody>
        </p:sp>
        <p:sp>
          <p:nvSpPr>
            <p:cNvPr id="464" name="Google Shape;464;p16"/>
            <p:cNvSpPr/>
            <p:nvPr/>
          </p:nvSpPr>
          <p:spPr>
            <a:xfrm>
              <a:off x="798966" y="2540079"/>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6"/>
            <p:cNvSpPr txBox="1"/>
            <p:nvPr/>
          </p:nvSpPr>
          <p:spPr>
            <a:xfrm>
              <a:off x="798966" y="2540079"/>
              <a:ext cx="1813613" cy="1088167"/>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rgbClr val="2F5496"/>
                </a:buClr>
                <a:buSzPts val="2400"/>
                <a:buFont typeface="Arial"/>
                <a:buNone/>
              </a:pPr>
              <a:r>
                <a:rPr lang="en-US" sz="2400" b="0" i="0" u="none" strike="noStrike" cap="none">
                  <a:solidFill>
                    <a:srgbClr val="2F5496"/>
                  </a:solidFill>
                  <a:latin typeface="Arial"/>
                  <a:ea typeface="Arial"/>
                  <a:cs typeface="Arial"/>
                  <a:sym typeface="Arial"/>
                </a:rPr>
                <a:t>Renewed faith</a:t>
              </a:r>
              <a:endParaRPr/>
            </a:p>
          </p:txBody>
        </p:sp>
        <p:sp>
          <p:nvSpPr>
            <p:cNvPr id="466" name="Google Shape;466;p16"/>
            <p:cNvSpPr/>
            <p:nvPr/>
          </p:nvSpPr>
          <p:spPr>
            <a:xfrm>
              <a:off x="2793941" y="2540079"/>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6"/>
            <p:cNvSpPr txBox="1"/>
            <p:nvPr/>
          </p:nvSpPr>
          <p:spPr>
            <a:xfrm>
              <a:off x="2793941" y="2540079"/>
              <a:ext cx="1813613" cy="1088167"/>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2F5496"/>
                </a:buClr>
                <a:buSzPts val="2000"/>
                <a:buFont typeface="Arial"/>
                <a:buNone/>
              </a:pPr>
              <a:r>
                <a:rPr lang="en-US" sz="2000" b="0" i="0" u="none" strike="noStrike" cap="none">
                  <a:solidFill>
                    <a:srgbClr val="2F5496"/>
                  </a:solidFill>
                  <a:latin typeface="Arial"/>
                  <a:ea typeface="Arial"/>
                  <a:cs typeface="Arial"/>
                  <a:sym typeface="Arial"/>
                </a:rPr>
                <a:t>Hopelessness</a:t>
              </a:r>
              <a:endParaRPr sz="1100" b="0" i="0" u="none" strike="noStrike" cap="none">
                <a:solidFill>
                  <a:srgbClr val="2F5496"/>
                </a:solidFill>
                <a:latin typeface="Arial"/>
                <a:ea typeface="Arial"/>
                <a:cs typeface="Arial"/>
                <a:sym typeface="Arial"/>
              </a:endParaRPr>
            </a:p>
          </p:txBody>
        </p:sp>
        <p:sp>
          <p:nvSpPr>
            <p:cNvPr id="468" name="Google Shape;468;p16"/>
            <p:cNvSpPr/>
            <p:nvPr/>
          </p:nvSpPr>
          <p:spPr>
            <a:xfrm>
              <a:off x="798966" y="3809608"/>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6"/>
            <p:cNvSpPr txBox="1"/>
            <p:nvPr/>
          </p:nvSpPr>
          <p:spPr>
            <a:xfrm>
              <a:off x="798966" y="3809608"/>
              <a:ext cx="1813613" cy="1088167"/>
            </a:xfrm>
            <a:prstGeom prst="rect">
              <a:avLst/>
            </a:prstGeom>
            <a:noFill/>
            <a:ln>
              <a:noFill/>
            </a:ln>
          </p:spPr>
          <p:txBody>
            <a:bodyPr spcFirstLastPara="1" wrap="square" lIns="76200" tIns="76200" rIns="76200" bIns="76200" anchor="ctr" anchorCtr="0">
              <a:noAutofit/>
            </a:bodyPr>
            <a:lstStyle/>
            <a:p>
              <a:pPr marL="0" marR="0" lvl="0" indent="0" algn="ctr" rtl="0">
                <a:lnSpc>
                  <a:spcPct val="90000"/>
                </a:lnSpc>
                <a:spcBef>
                  <a:spcPts val="0"/>
                </a:spcBef>
                <a:spcAft>
                  <a:spcPts val="0"/>
                </a:spcAft>
                <a:buClr>
                  <a:srgbClr val="2F5496"/>
                </a:buClr>
                <a:buSzPts val="2000"/>
                <a:buFont typeface="Arial"/>
                <a:buNone/>
              </a:pPr>
              <a:r>
                <a:rPr lang="en-US" sz="2000" b="0" i="0" u="none" strike="noStrike" cap="none">
                  <a:solidFill>
                    <a:srgbClr val="2F5496"/>
                  </a:solidFill>
                  <a:latin typeface="Arial"/>
                  <a:ea typeface="Arial"/>
                  <a:cs typeface="Arial"/>
                  <a:sym typeface="Arial"/>
                </a:rPr>
                <a:t>Reestablishing priorities</a:t>
              </a:r>
              <a:endParaRPr/>
            </a:p>
          </p:txBody>
        </p:sp>
        <p:sp>
          <p:nvSpPr>
            <p:cNvPr id="470" name="Google Shape;470;p16"/>
            <p:cNvSpPr/>
            <p:nvPr/>
          </p:nvSpPr>
          <p:spPr>
            <a:xfrm>
              <a:off x="2793941" y="3809608"/>
              <a:ext cx="1813613"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6"/>
            <p:cNvSpPr txBox="1"/>
            <p:nvPr/>
          </p:nvSpPr>
          <p:spPr>
            <a:xfrm>
              <a:off x="2793941" y="3809608"/>
              <a:ext cx="1813613" cy="108816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2F5496"/>
                </a:buClr>
                <a:buSzPts val="1800"/>
                <a:buFont typeface="Calibri"/>
                <a:buNone/>
              </a:pPr>
              <a:r>
                <a:rPr lang="en-US" sz="1800" b="0" i="0" u="none" strike="noStrike" cap="none">
                  <a:solidFill>
                    <a:srgbClr val="2F5496"/>
                  </a:solidFill>
                  <a:latin typeface="Calibri"/>
                  <a:ea typeface="Calibri"/>
                  <a:cs typeface="Calibri"/>
                  <a:sym typeface="Calibri"/>
                </a:rPr>
                <a:t>Redefining meaning and importance of life</a:t>
              </a:r>
              <a:endParaRPr/>
            </a:p>
          </p:txBody>
        </p:sp>
        <p:sp>
          <p:nvSpPr>
            <p:cNvPr id="472" name="Google Shape;472;p16"/>
            <p:cNvSpPr/>
            <p:nvPr/>
          </p:nvSpPr>
          <p:spPr>
            <a:xfrm>
              <a:off x="1325975" y="5079137"/>
              <a:ext cx="2754570" cy="1088167"/>
            </a:xfrm>
            <a:prstGeom prst="rect">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6"/>
            <p:cNvSpPr txBox="1"/>
            <p:nvPr/>
          </p:nvSpPr>
          <p:spPr>
            <a:xfrm>
              <a:off x="1325975" y="5079137"/>
              <a:ext cx="2754570" cy="1088167"/>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Clr>
                  <a:srgbClr val="2F5496"/>
                </a:buClr>
                <a:buSzPts val="1600"/>
                <a:buFont typeface="Calibri"/>
                <a:buNone/>
              </a:pPr>
              <a:r>
                <a:rPr lang="en-US" sz="1600" b="0" i="0" u="none" strike="noStrike" cap="none">
                  <a:solidFill>
                    <a:srgbClr val="2F5496"/>
                  </a:solidFill>
                  <a:latin typeface="Calibri"/>
                  <a:ea typeface="Calibri"/>
                  <a:cs typeface="Calibri"/>
                  <a:sym typeface="Calibri"/>
                </a:rPr>
                <a:t>Reworking life’s assumptions to accommodate the trauma (e.g., taking a self-defense class to reestablish a sense of safety)</a:t>
              </a:r>
              <a:endParaRPr/>
            </a:p>
          </p:txBody>
        </p:sp>
      </p:grpSp>
      <p:grpSp>
        <p:nvGrpSpPr>
          <p:cNvPr id="474" name="Google Shape;474;p16"/>
          <p:cNvGrpSpPr/>
          <p:nvPr/>
        </p:nvGrpSpPr>
        <p:grpSpPr>
          <a:xfrm rot="10800000">
            <a:off x="8535970" y="4114799"/>
            <a:ext cx="3655725" cy="2743201"/>
            <a:chOff x="-305" y="-1"/>
            <a:chExt cx="3832880" cy="2876136"/>
          </a:xfrm>
        </p:grpSpPr>
        <p:sp>
          <p:nvSpPr>
            <p:cNvPr id="475" name="Google Shape;475;p16"/>
            <p:cNvSpPr/>
            <p:nvPr/>
          </p:nvSpPr>
          <p:spPr>
            <a:xfrm>
              <a:off x="305" y="1"/>
              <a:ext cx="3815424" cy="2653659"/>
            </a:xfrm>
            <a:custGeom>
              <a:avLst/>
              <a:gdLst/>
              <a:ahLst/>
              <a:cxnLst/>
              <a:rect l="l" t="t" r="r" b="b"/>
              <a:pathLst>
                <a:path w="3815424" h="2653659" extrusionOk="0">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76" name="Google Shape;476;p16"/>
            <p:cNvSpPr/>
            <p:nvPr/>
          </p:nvSpPr>
          <p:spPr>
            <a:xfrm>
              <a:off x="305" y="-1"/>
              <a:ext cx="3815424" cy="2653660"/>
            </a:xfrm>
            <a:custGeom>
              <a:avLst/>
              <a:gdLst/>
              <a:ahLst/>
              <a:cxnLst/>
              <a:rect l="l" t="t" r="r" b="b"/>
              <a:pathLst>
                <a:path w="3815424" h="2653660" extrusionOk="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77" name="Google Shape;477;p16"/>
            <p:cNvSpPr/>
            <p:nvPr/>
          </p:nvSpPr>
          <p:spPr>
            <a:xfrm>
              <a:off x="-305" y="1"/>
              <a:ext cx="3815986" cy="2675935"/>
            </a:xfrm>
            <a:custGeom>
              <a:avLst/>
              <a:gdLst/>
              <a:ahLst/>
              <a:cxnLst/>
              <a:rect l="l" t="t" r="r" b="b"/>
              <a:pathLst>
                <a:path w="3815986" h="2675935" extrusionOk="0">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78" name="Google Shape;478;p16"/>
            <p:cNvSpPr/>
            <p:nvPr/>
          </p:nvSpPr>
          <p:spPr>
            <a:xfrm>
              <a:off x="305" y="-1"/>
              <a:ext cx="3832270" cy="2876136"/>
            </a:xfrm>
            <a:custGeom>
              <a:avLst/>
              <a:gdLst/>
              <a:ahLst/>
              <a:cxnLst/>
              <a:rect l="l" t="t" r="r" b="b"/>
              <a:pathLst>
                <a:path w="3832270" h="2876136" extrusionOk="0">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pic>
        <p:nvPicPr>
          <p:cNvPr id="479" name="Google Shape;479;p16"/>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83"/>
        <p:cNvGrpSpPr/>
        <p:nvPr/>
      </p:nvGrpSpPr>
      <p:grpSpPr>
        <a:xfrm>
          <a:off x="0" y="0"/>
          <a:ext cx="0" cy="0"/>
          <a:chOff x="0" y="0"/>
          <a:chExt cx="0" cy="0"/>
        </a:xfrm>
      </p:grpSpPr>
      <p:sp>
        <p:nvSpPr>
          <p:cNvPr id="484" name="Google Shape;484;p17"/>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85" name="Google Shape;485;p17"/>
          <p:cNvSpPr/>
          <p:nvPr/>
        </p:nvSpPr>
        <p:spPr>
          <a:xfrm rot="-2700000" flipH="1">
            <a:off x="-376156"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86" name="Google Shape;486;p17"/>
          <p:cNvSpPr/>
          <p:nvPr/>
        </p:nvSpPr>
        <p:spPr>
          <a:xfrm rot="-2700000" flipH="1">
            <a:off x="891641"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87" name="Google Shape;487;p17"/>
          <p:cNvSpPr/>
          <p:nvPr/>
        </p:nvSpPr>
        <p:spPr>
          <a:xfrm rot="-2700000" flipH="1">
            <a:off x="10043482"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88" name="Google Shape;488;p17"/>
          <p:cNvSpPr/>
          <p:nvPr/>
        </p:nvSpPr>
        <p:spPr>
          <a:xfrm rot="10800000" flipH="1">
            <a:off x="9356643"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89" name="Google Shape;489;p17"/>
          <p:cNvSpPr/>
          <p:nvPr/>
        </p:nvSpPr>
        <p:spPr>
          <a:xfrm flipH="1">
            <a:off x="7976344"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90" name="Google Shape;490;p17"/>
          <p:cNvSpPr/>
          <p:nvPr/>
        </p:nvSpPr>
        <p:spPr>
          <a:xfrm flipH="1">
            <a:off x="7604080"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491" name="Google Shape;491;p17"/>
          <p:cNvGrpSpPr/>
          <p:nvPr/>
        </p:nvGrpSpPr>
        <p:grpSpPr>
          <a:xfrm>
            <a:off x="1468409" y="858116"/>
            <a:ext cx="9255179" cy="5141766"/>
            <a:chOff x="7241" y="138450"/>
            <a:chExt cx="9255179" cy="5141766"/>
          </a:xfrm>
        </p:grpSpPr>
        <p:sp>
          <p:nvSpPr>
            <p:cNvPr id="492" name="Google Shape;492;p17"/>
            <p:cNvSpPr/>
            <p:nvPr/>
          </p:nvSpPr>
          <p:spPr>
            <a:xfrm>
              <a:off x="7241" y="138450"/>
              <a:ext cx="5141766" cy="5141766"/>
            </a:xfrm>
            <a:prstGeom prst="ellipse">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7"/>
            <p:cNvSpPr txBox="1"/>
            <p:nvPr/>
          </p:nvSpPr>
          <p:spPr>
            <a:xfrm>
              <a:off x="760235" y="891444"/>
              <a:ext cx="3635778" cy="3635778"/>
            </a:xfrm>
            <a:prstGeom prst="rect">
              <a:avLst/>
            </a:prstGeom>
            <a:noFill/>
            <a:ln>
              <a:noFill/>
            </a:ln>
          </p:spPr>
          <p:txBody>
            <a:bodyPr spcFirstLastPara="1" wrap="square" lIns="282950" tIns="35550" rIns="282950" bIns="35550"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What behaviors or signs have you seen from clients that may have been indicators of trauma?</a:t>
              </a:r>
              <a:endParaRPr/>
            </a:p>
          </p:txBody>
        </p:sp>
        <p:sp>
          <p:nvSpPr>
            <p:cNvPr id="494" name="Google Shape;494;p17"/>
            <p:cNvSpPr/>
            <p:nvPr/>
          </p:nvSpPr>
          <p:spPr>
            <a:xfrm>
              <a:off x="4120654" y="138450"/>
              <a:ext cx="5141766" cy="5141766"/>
            </a:xfrm>
            <a:prstGeom prst="ellipse">
              <a:avLst/>
            </a:prstGeom>
            <a:gradFill>
              <a:gsLst>
                <a:gs pos="0">
                  <a:srgbClr val="A6B6DE">
                    <a:alpha val="49803"/>
                  </a:srgbClr>
                </a:gs>
                <a:gs pos="50000">
                  <a:srgbClr val="97AAD8">
                    <a:alpha val="49803"/>
                  </a:srgbClr>
                </a:gs>
                <a:gs pos="100000">
                  <a:srgbClr val="859CD6">
                    <a:alpha val="49803"/>
                  </a:srgbClr>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7"/>
            <p:cNvSpPr txBox="1"/>
            <p:nvPr/>
          </p:nvSpPr>
          <p:spPr>
            <a:xfrm>
              <a:off x="4873648" y="891444"/>
              <a:ext cx="3635778" cy="3635778"/>
            </a:xfrm>
            <a:prstGeom prst="rect">
              <a:avLst/>
            </a:prstGeom>
            <a:noFill/>
            <a:ln>
              <a:noFill/>
            </a:ln>
          </p:spPr>
          <p:txBody>
            <a:bodyPr spcFirstLastPara="1" wrap="square" lIns="282950" tIns="35550" rIns="282950" bIns="35550"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What behaviors or signs have you seen from clients that may have indicated they had been triggered in court? In your office? </a:t>
              </a:r>
              <a:br>
                <a:rPr lang="en-US" sz="2800" b="0" i="0" u="none" strike="noStrike" cap="none">
                  <a:solidFill>
                    <a:schemeClr val="dk2"/>
                  </a:solidFill>
                  <a:latin typeface="Arial"/>
                  <a:ea typeface="Arial"/>
                  <a:cs typeface="Arial"/>
                  <a:sym typeface="Arial"/>
                </a:rPr>
              </a:br>
              <a:r>
                <a:rPr lang="en-US" sz="2800" b="0" i="0" u="none" strike="noStrike" cap="none">
                  <a:solidFill>
                    <a:schemeClr val="dk2"/>
                  </a:solidFill>
                  <a:latin typeface="Arial"/>
                  <a:ea typeface="Arial"/>
                  <a:cs typeface="Arial"/>
                  <a:sym typeface="Arial"/>
                </a:rPr>
                <a:t>During a phone call?</a:t>
              </a:r>
              <a:br>
                <a:rPr lang="en-US" sz="2800" b="0" i="0" u="none" strike="noStrike" cap="none">
                  <a:solidFill>
                    <a:schemeClr val="dk2"/>
                  </a:solidFill>
                  <a:latin typeface="Arial"/>
                  <a:ea typeface="Arial"/>
                  <a:cs typeface="Arial"/>
                  <a:sym typeface="Arial"/>
                </a:rPr>
              </a:br>
              <a:endParaRPr sz="2800" b="0" i="0" u="none" strike="noStrike" cap="none">
                <a:solidFill>
                  <a:schemeClr val="dk2"/>
                </a:solidFill>
                <a:latin typeface="Arial"/>
                <a:ea typeface="Arial"/>
                <a:cs typeface="Arial"/>
                <a:sym typeface="Arial"/>
              </a:endParaRPr>
            </a:p>
          </p:txBody>
        </p:sp>
      </p:grpSp>
      <p:pic>
        <p:nvPicPr>
          <p:cNvPr id="496" name="Google Shape;496;p17"/>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D945-DA1A-514E-AB65-7FB83E41BF3E}"/>
              </a:ext>
            </a:extLst>
          </p:cNvPr>
          <p:cNvSpPr>
            <a:spLocks noGrp="1"/>
          </p:cNvSpPr>
          <p:nvPr>
            <p:ph type="title"/>
          </p:nvPr>
        </p:nvSpPr>
        <p:spPr/>
        <p:txBody>
          <a:bodyPr/>
          <a:lstStyle/>
          <a:p>
            <a:r>
              <a:rPr lang="en-US" b="1" dirty="0"/>
              <a:t>Our Panelists</a:t>
            </a:r>
          </a:p>
        </p:txBody>
      </p:sp>
      <p:sp>
        <p:nvSpPr>
          <p:cNvPr id="3" name="Content Placeholder 2">
            <a:extLst>
              <a:ext uri="{FF2B5EF4-FFF2-40B4-BE49-F238E27FC236}">
                <a16:creationId xmlns:a16="http://schemas.microsoft.com/office/drawing/2014/main" id="{C52D1793-3EB9-BE48-BD28-8036788D0A19}"/>
              </a:ext>
            </a:extLst>
          </p:cNvPr>
          <p:cNvSpPr>
            <a:spLocks noGrp="1"/>
          </p:cNvSpPr>
          <p:nvPr>
            <p:ph idx="1"/>
          </p:nvPr>
        </p:nvSpPr>
        <p:spPr/>
        <p:txBody>
          <a:bodyPr>
            <a:normAutofit/>
          </a:bodyPr>
          <a:lstStyle/>
          <a:p>
            <a:r>
              <a:rPr lang="en-US" dirty="0"/>
              <a:t>Tanya Gould, Anti-Human Trafficking, VA Commonwealth Attorney General’s Office</a:t>
            </a:r>
          </a:p>
          <a:p>
            <a:endParaRPr lang="en-US" dirty="0"/>
          </a:p>
          <a:p>
            <a:r>
              <a:rPr lang="en-US" b="0" i="0" dirty="0">
                <a:solidFill>
                  <a:srgbClr val="222222"/>
                </a:solidFill>
                <a:effectLst/>
                <a:latin typeface="Arial" panose="020B0604020202020204" pitchFamily="34" charset="0"/>
              </a:rPr>
              <a:t>John Richardson-</a:t>
            </a:r>
            <a:r>
              <a:rPr lang="en-US" b="0" i="0" dirty="0" err="1">
                <a:solidFill>
                  <a:srgbClr val="222222"/>
                </a:solidFill>
                <a:effectLst/>
                <a:latin typeface="Arial" panose="020B0604020202020204" pitchFamily="34" charset="0"/>
              </a:rPr>
              <a:t>Lauve</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ChildSavers</a:t>
            </a:r>
            <a:endParaRPr lang="en-US" dirty="0"/>
          </a:p>
          <a:p>
            <a:pPr marL="114300" indent="0">
              <a:buNone/>
            </a:pPr>
            <a:endParaRPr lang="en-US" dirty="0"/>
          </a:p>
          <a:p>
            <a:r>
              <a:rPr lang="en-US" dirty="0"/>
              <a:t>Moderated by Caitlin Bradley, </a:t>
            </a:r>
            <a:r>
              <a:rPr lang="en-US" b="0" i="0" dirty="0">
                <a:solidFill>
                  <a:srgbClr val="222222"/>
                </a:solidFill>
                <a:effectLst/>
                <a:latin typeface="Arial" panose="020B0604020202020204" pitchFamily="34" charset="0"/>
              </a:rPr>
              <a:t>Virginia Sexual and Domestic Violence Action Alliance</a:t>
            </a:r>
            <a:endParaRPr lang="en-US" dirty="0"/>
          </a:p>
          <a:p>
            <a:endParaRPr lang="en-US" dirty="0"/>
          </a:p>
        </p:txBody>
      </p:sp>
      <p:sp>
        <p:nvSpPr>
          <p:cNvPr id="5" name="Google Shape;113;p2">
            <a:extLst>
              <a:ext uri="{FF2B5EF4-FFF2-40B4-BE49-F238E27FC236}">
                <a16:creationId xmlns:a16="http://schemas.microsoft.com/office/drawing/2014/main" id="{63F22EB4-9449-3646-B4C1-4C1A58EA0EBA}"/>
              </a:ext>
            </a:extLst>
          </p:cNvPr>
          <p:cNvSpPr/>
          <p:nvPr/>
        </p:nvSpPr>
        <p:spPr>
          <a:xfrm>
            <a:off x="305" y="0"/>
            <a:ext cx="12191695" cy="6858000"/>
          </a:xfrm>
          <a:prstGeom prst="rect">
            <a:avLst/>
          </a:prstGeom>
          <a:gradFill>
            <a:gsLst>
              <a:gs pos="0">
                <a:srgbClr val="70AD47">
                  <a:alpha val="20000"/>
                </a:srgbClr>
              </a:gs>
              <a:gs pos="16000">
                <a:srgbClr val="70AD47">
                  <a:alpha val="20000"/>
                </a:srgbClr>
              </a:gs>
              <a:gs pos="85000">
                <a:srgbClr val="4472C4">
                  <a:alpha val="40000"/>
                </a:srgbClr>
              </a:gs>
              <a:gs pos="100000">
                <a:srgbClr val="4472C4">
                  <a:alpha val="40000"/>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421232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0"/>
        <p:cNvGrpSpPr/>
        <p:nvPr/>
      </p:nvGrpSpPr>
      <p:grpSpPr>
        <a:xfrm>
          <a:off x="0" y="0"/>
          <a:ext cx="0" cy="0"/>
          <a:chOff x="0" y="0"/>
          <a:chExt cx="0" cy="0"/>
        </a:xfrm>
      </p:grpSpPr>
      <p:sp>
        <p:nvSpPr>
          <p:cNvPr id="501" name="Google Shape;501;p1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02" name="Google Shape;502;p18"/>
          <p:cNvSpPr txBox="1">
            <a:spLocks noGrp="1"/>
          </p:cNvSpPr>
          <p:nvPr>
            <p:ph type="title"/>
          </p:nvPr>
        </p:nvSpPr>
        <p:spPr>
          <a:xfrm>
            <a:off x="643467" y="321734"/>
            <a:ext cx="10905066" cy="113573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F5496"/>
              </a:buClr>
              <a:buSzPts val="3600"/>
              <a:buFont typeface="Arial"/>
              <a:buNone/>
            </a:pPr>
            <a:r>
              <a:rPr lang="en-US" sz="3600">
                <a:solidFill>
                  <a:srgbClr val="2F5496"/>
                </a:solidFill>
                <a:latin typeface="Arial"/>
                <a:ea typeface="Arial"/>
                <a:cs typeface="Arial"/>
                <a:sym typeface="Arial"/>
              </a:rPr>
              <a:t>Trauma-Informed Response: The 3 E’s</a:t>
            </a:r>
            <a:endParaRPr/>
          </a:p>
        </p:txBody>
      </p:sp>
      <p:sp>
        <p:nvSpPr>
          <p:cNvPr id="503" name="Google Shape;503;p18"/>
          <p:cNvSpPr/>
          <p:nvPr/>
        </p:nvSpPr>
        <p:spPr>
          <a:xfrm rot="2700000">
            <a:off x="11052629" y="2120024"/>
            <a:ext cx="645368" cy="64536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04" name="Google Shape;504;p18"/>
          <p:cNvSpPr/>
          <p:nvPr/>
        </p:nvSpPr>
        <p:spPr>
          <a:xfrm rot="-5400000">
            <a:off x="10289068" y="1343027"/>
            <a:ext cx="2532832" cy="1273032"/>
          </a:xfrm>
          <a:prstGeom prst="triangle">
            <a:avLst>
              <a:gd name="adj" fmla="val 50000"/>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05" name="Google Shape;505;p18"/>
          <p:cNvSpPr/>
          <p:nvPr/>
        </p:nvSpPr>
        <p:spPr>
          <a:xfrm rot="5400000">
            <a:off x="-501760" y="5103257"/>
            <a:ext cx="2017580" cy="1014060"/>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06" name="Google Shape;506;p18"/>
          <p:cNvSpPr/>
          <p:nvPr/>
        </p:nvSpPr>
        <p:spPr>
          <a:xfrm rot="2700000">
            <a:off x="427916" y="5728708"/>
            <a:ext cx="485578" cy="48557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507" name="Google Shape;507;p18"/>
          <p:cNvGrpSpPr/>
          <p:nvPr/>
        </p:nvGrpSpPr>
        <p:grpSpPr>
          <a:xfrm>
            <a:off x="3685523" y="1315317"/>
            <a:ext cx="4820952" cy="4797349"/>
            <a:chOff x="3042056" y="64033"/>
            <a:chExt cx="4820952" cy="4797349"/>
          </a:xfrm>
        </p:grpSpPr>
        <p:sp>
          <p:nvSpPr>
            <p:cNvPr id="508" name="Google Shape;508;p18"/>
            <p:cNvSpPr/>
            <p:nvPr/>
          </p:nvSpPr>
          <p:spPr>
            <a:xfrm>
              <a:off x="3468962" y="320169"/>
              <a:ext cx="4137570" cy="4137570"/>
            </a:xfrm>
            <a:prstGeom prst="pie">
              <a:avLst>
                <a:gd name="adj1" fmla="val 16200000"/>
                <a:gd name="adj2" fmla="val 1800000"/>
              </a:avLst>
            </a:prstGeom>
            <a:solidFill>
              <a:srgbClr val="FFF2CC"/>
            </a:solidFill>
            <a:ln w="1905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8"/>
            <p:cNvSpPr txBox="1"/>
            <p:nvPr/>
          </p:nvSpPr>
          <p:spPr>
            <a:xfrm>
              <a:off x="5649560" y="1196939"/>
              <a:ext cx="1477703" cy="1231419"/>
            </a:xfrm>
            <a:prstGeom prst="rect">
              <a:avLst/>
            </a:prstGeom>
            <a:noFill/>
            <a:ln>
              <a:noFill/>
            </a:ln>
          </p:spPr>
          <p:txBody>
            <a:bodyPr spcFirstLastPara="1" wrap="square" lIns="43175" tIns="43175" rIns="43175" bIns="43175" anchor="ctr" anchorCtr="0">
              <a:noAutofit/>
            </a:bodyPr>
            <a:lstStyle/>
            <a:p>
              <a:pPr marL="0" marR="0" lvl="0" indent="0" algn="ctr" rtl="0">
                <a:lnSpc>
                  <a:spcPct val="90000"/>
                </a:lnSpc>
                <a:spcBef>
                  <a:spcPts val="0"/>
                </a:spcBef>
                <a:spcAft>
                  <a:spcPts val="0"/>
                </a:spcAft>
                <a:buClr>
                  <a:srgbClr val="2F5496"/>
                </a:buClr>
                <a:buSzPts val="3400"/>
                <a:buFont typeface="Arial"/>
                <a:buNone/>
              </a:pPr>
              <a:r>
                <a:rPr lang="en-US" sz="3400" b="0" i="0" u="none" strike="noStrike" cap="none">
                  <a:solidFill>
                    <a:srgbClr val="2F5496"/>
                  </a:solidFill>
                  <a:latin typeface="Arial"/>
                  <a:ea typeface="Arial"/>
                  <a:cs typeface="Arial"/>
                  <a:sym typeface="Arial"/>
                </a:rPr>
                <a:t>Effects</a:t>
              </a:r>
              <a:endParaRPr/>
            </a:p>
          </p:txBody>
        </p:sp>
        <p:sp>
          <p:nvSpPr>
            <p:cNvPr id="510" name="Google Shape;510;p18"/>
            <p:cNvSpPr/>
            <p:nvPr/>
          </p:nvSpPr>
          <p:spPr>
            <a:xfrm>
              <a:off x="3383747" y="467939"/>
              <a:ext cx="4137570" cy="4137570"/>
            </a:xfrm>
            <a:prstGeom prst="pie">
              <a:avLst>
                <a:gd name="adj1" fmla="val 1800000"/>
                <a:gd name="adj2" fmla="val 9000000"/>
              </a:avLst>
            </a:prstGeom>
            <a:solidFill>
              <a:srgbClr val="FFF2CC"/>
            </a:solidFill>
            <a:ln w="1905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8"/>
            <p:cNvSpPr txBox="1"/>
            <p:nvPr/>
          </p:nvSpPr>
          <p:spPr>
            <a:xfrm>
              <a:off x="4368883" y="3152434"/>
              <a:ext cx="2216555" cy="1083649"/>
            </a:xfrm>
            <a:prstGeom prst="rect">
              <a:avLst/>
            </a:prstGeom>
            <a:noFill/>
            <a:ln>
              <a:noFill/>
            </a:ln>
          </p:spPr>
          <p:txBody>
            <a:bodyPr spcFirstLastPara="1" wrap="square" lIns="43175" tIns="43175" rIns="43175" bIns="43175" anchor="ctr" anchorCtr="0">
              <a:noAutofit/>
            </a:bodyPr>
            <a:lstStyle/>
            <a:p>
              <a:pPr marL="0" marR="0" lvl="0" indent="0" algn="ctr" rtl="0">
                <a:lnSpc>
                  <a:spcPct val="90000"/>
                </a:lnSpc>
                <a:spcBef>
                  <a:spcPts val="0"/>
                </a:spcBef>
                <a:spcAft>
                  <a:spcPts val="0"/>
                </a:spcAft>
                <a:buClr>
                  <a:srgbClr val="2F5496"/>
                </a:buClr>
                <a:buSzPts val="3400"/>
                <a:buFont typeface="Arial"/>
                <a:buNone/>
              </a:pPr>
              <a:r>
                <a:rPr lang="en-US" sz="3400" b="0" i="0" u="none" strike="noStrike" cap="none">
                  <a:solidFill>
                    <a:srgbClr val="2F5496"/>
                  </a:solidFill>
                  <a:latin typeface="Arial"/>
                  <a:ea typeface="Arial"/>
                  <a:cs typeface="Arial"/>
                  <a:sym typeface="Arial"/>
                </a:rPr>
                <a:t>Experiences</a:t>
              </a:r>
              <a:endParaRPr/>
            </a:p>
          </p:txBody>
        </p:sp>
        <p:sp>
          <p:nvSpPr>
            <p:cNvPr id="512" name="Google Shape;512;p18"/>
            <p:cNvSpPr/>
            <p:nvPr/>
          </p:nvSpPr>
          <p:spPr>
            <a:xfrm>
              <a:off x="3298533" y="320169"/>
              <a:ext cx="4137570" cy="4137570"/>
            </a:xfrm>
            <a:prstGeom prst="pie">
              <a:avLst>
                <a:gd name="adj1" fmla="val 9000000"/>
                <a:gd name="adj2" fmla="val 16200000"/>
              </a:avLst>
            </a:prstGeom>
            <a:solidFill>
              <a:srgbClr val="FFF2CC"/>
            </a:solidFill>
            <a:ln w="1905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txBox="1"/>
            <p:nvPr/>
          </p:nvSpPr>
          <p:spPr>
            <a:xfrm>
              <a:off x="3777802" y="1196939"/>
              <a:ext cx="1477703" cy="1231419"/>
            </a:xfrm>
            <a:prstGeom prst="rect">
              <a:avLst/>
            </a:prstGeom>
            <a:noFill/>
            <a:ln>
              <a:noFill/>
            </a:ln>
          </p:spPr>
          <p:txBody>
            <a:bodyPr spcFirstLastPara="1" wrap="square" lIns="43175" tIns="43175" rIns="43175" bIns="43175" anchor="ctr" anchorCtr="0">
              <a:noAutofit/>
            </a:bodyPr>
            <a:lstStyle/>
            <a:p>
              <a:pPr marL="0" marR="0" lvl="0" indent="0" algn="ctr" rtl="0">
                <a:lnSpc>
                  <a:spcPct val="90000"/>
                </a:lnSpc>
                <a:spcBef>
                  <a:spcPts val="0"/>
                </a:spcBef>
                <a:spcAft>
                  <a:spcPts val="0"/>
                </a:spcAft>
                <a:buClr>
                  <a:srgbClr val="2F5496"/>
                </a:buClr>
                <a:buSzPts val="3400"/>
                <a:buFont typeface="Arial"/>
                <a:buNone/>
              </a:pPr>
              <a:r>
                <a:rPr lang="en-US" sz="3400" b="0" i="0" u="none" strike="noStrike" cap="none">
                  <a:solidFill>
                    <a:srgbClr val="2F5496"/>
                  </a:solidFill>
                  <a:latin typeface="Arial"/>
                  <a:ea typeface="Arial"/>
                  <a:cs typeface="Arial"/>
                  <a:sym typeface="Arial"/>
                </a:rPr>
                <a:t>Events</a:t>
              </a:r>
              <a:endParaRPr/>
            </a:p>
          </p:txBody>
        </p:sp>
        <p:sp>
          <p:nvSpPr>
            <p:cNvPr id="514" name="Google Shape;514;p18"/>
            <p:cNvSpPr/>
            <p:nvPr/>
          </p:nvSpPr>
          <p:spPr>
            <a:xfrm>
              <a:off x="3213168" y="64033"/>
              <a:ext cx="4649840" cy="4649840"/>
            </a:xfrm>
            <a:custGeom>
              <a:avLst/>
              <a:gdLst/>
              <a:ahLst/>
              <a:cxnLst/>
              <a:rect l="l" t="t" r="r" b="b"/>
              <a:pathLst>
                <a:path w="120000" h="120000" extrusionOk="0">
                  <a:moveTo>
                    <a:pt x="59991" y="4067"/>
                  </a:moveTo>
                  <a:lnTo>
                    <a:pt x="59991" y="4067"/>
                  </a:lnTo>
                  <a:cubicBezTo>
                    <a:pt x="79078" y="4064"/>
                    <a:pt x="96849" y="13795"/>
                    <a:pt x="107129" y="29878"/>
                  </a:cubicBezTo>
                  <a:cubicBezTo>
                    <a:pt x="117408" y="45960"/>
                    <a:pt x="118776" y="66175"/>
                    <a:pt x="110758" y="83496"/>
                  </a:cubicBezTo>
                  <a:lnTo>
                    <a:pt x="114269" y="85523"/>
                  </a:lnTo>
                  <a:lnTo>
                    <a:pt x="105797" y="86441"/>
                  </a:lnTo>
                  <a:lnTo>
                    <a:pt x="101940" y="78405"/>
                  </a:lnTo>
                  <a:lnTo>
                    <a:pt x="105449" y="80431"/>
                  </a:lnTo>
                  <a:cubicBezTo>
                    <a:pt x="112382" y="65011"/>
                    <a:pt x="111022" y="47127"/>
                    <a:pt x="101838" y="32932"/>
                  </a:cubicBezTo>
                  <a:cubicBezTo>
                    <a:pt x="92654" y="18737"/>
                    <a:pt x="76899" y="10167"/>
                    <a:pt x="59992" y="10169"/>
                  </a:cubicBezTo>
                  <a:close/>
                </a:path>
              </a:pathLst>
            </a:custGeom>
            <a:solidFill>
              <a:srgbClr val="AEB2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3127612" y="211542"/>
              <a:ext cx="4649840" cy="4649840"/>
            </a:xfrm>
            <a:custGeom>
              <a:avLst/>
              <a:gdLst/>
              <a:ahLst/>
              <a:cxnLst/>
              <a:rect l="l" t="t" r="r" b="b"/>
              <a:pathLst>
                <a:path w="120000" h="120000" extrusionOk="0">
                  <a:moveTo>
                    <a:pt x="108435" y="87973"/>
                  </a:moveTo>
                  <a:cubicBezTo>
                    <a:pt x="98891" y="104498"/>
                    <a:pt x="81581" y="115017"/>
                    <a:pt x="62518" y="115876"/>
                  </a:cubicBezTo>
                  <a:cubicBezTo>
                    <a:pt x="43454" y="116735"/>
                    <a:pt x="25269" y="107816"/>
                    <a:pt x="14277" y="92216"/>
                  </a:cubicBezTo>
                  <a:lnTo>
                    <a:pt x="10766" y="94244"/>
                  </a:lnTo>
                  <a:lnTo>
                    <a:pt x="14207" y="86447"/>
                  </a:lnTo>
                  <a:lnTo>
                    <a:pt x="23095" y="87124"/>
                  </a:lnTo>
                  <a:lnTo>
                    <a:pt x="19585" y="89151"/>
                  </a:lnTo>
                  <a:cubicBezTo>
                    <a:pt x="29474" y="102860"/>
                    <a:pt x="45637" y="110621"/>
                    <a:pt x="62519" y="109767"/>
                  </a:cubicBezTo>
                  <a:cubicBezTo>
                    <a:pt x="79400" y="108913"/>
                    <a:pt x="94697" y="99559"/>
                    <a:pt x="103151" y="84922"/>
                  </a:cubicBezTo>
                  <a:close/>
                </a:path>
              </a:pathLst>
            </a:custGeom>
            <a:solidFill>
              <a:srgbClr val="AEB2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8"/>
            <p:cNvSpPr/>
            <p:nvPr/>
          </p:nvSpPr>
          <p:spPr>
            <a:xfrm>
              <a:off x="3042056" y="64033"/>
              <a:ext cx="4649840" cy="4649840"/>
            </a:xfrm>
            <a:custGeom>
              <a:avLst/>
              <a:gdLst/>
              <a:ahLst/>
              <a:cxnLst/>
              <a:rect l="l" t="t" r="r" b="b"/>
              <a:pathLst>
                <a:path w="120000" h="120000" extrusionOk="0">
                  <a:moveTo>
                    <a:pt x="11561" y="87966"/>
                  </a:moveTo>
                  <a:cubicBezTo>
                    <a:pt x="2017" y="71436"/>
                    <a:pt x="1562" y="51181"/>
                    <a:pt x="10353" y="34238"/>
                  </a:cubicBezTo>
                  <a:cubicBezTo>
                    <a:pt x="19144" y="17296"/>
                    <a:pt x="35968" y="6007"/>
                    <a:pt x="54979" y="4293"/>
                  </a:cubicBezTo>
                  <a:lnTo>
                    <a:pt x="54979" y="239"/>
                  </a:lnTo>
                  <a:lnTo>
                    <a:pt x="60009" y="7118"/>
                  </a:lnTo>
                  <a:lnTo>
                    <a:pt x="54977" y="14476"/>
                  </a:lnTo>
                  <a:lnTo>
                    <a:pt x="54978" y="10423"/>
                  </a:lnTo>
                  <a:cubicBezTo>
                    <a:pt x="38157" y="12127"/>
                    <a:pt x="23347" y="22244"/>
                    <a:pt x="15643" y="37294"/>
                  </a:cubicBezTo>
                  <a:cubicBezTo>
                    <a:pt x="7939" y="52344"/>
                    <a:pt x="8392" y="70273"/>
                    <a:pt x="16845" y="84915"/>
                  </a:cubicBezTo>
                  <a:close/>
                </a:path>
              </a:pathLst>
            </a:custGeom>
            <a:solidFill>
              <a:srgbClr val="AEB2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17" name="Google Shape;517;p18"/>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21"/>
        <p:cNvGrpSpPr/>
        <p:nvPr/>
      </p:nvGrpSpPr>
      <p:grpSpPr>
        <a:xfrm>
          <a:off x="0" y="0"/>
          <a:ext cx="0" cy="0"/>
          <a:chOff x="0" y="0"/>
          <a:chExt cx="0" cy="0"/>
        </a:xfrm>
      </p:grpSpPr>
      <p:sp>
        <p:nvSpPr>
          <p:cNvPr id="522" name="Google Shape;522;p19"/>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3" name="Google Shape;523;p19"/>
          <p:cNvSpPr/>
          <p:nvPr/>
        </p:nvSpPr>
        <p:spPr>
          <a:xfrm>
            <a:off x="-1" y="1"/>
            <a:ext cx="12192000" cy="3126633"/>
          </a:xfrm>
          <a:custGeom>
            <a:avLst/>
            <a:gdLst/>
            <a:ahLst/>
            <a:cxnLst/>
            <a:rect l="l" t="t" r="r" b="b"/>
            <a:pathLst>
              <a:path w="12192000" h="3126633" extrusionOk="0">
                <a:moveTo>
                  <a:pt x="0" y="0"/>
                </a:moveTo>
                <a:lnTo>
                  <a:pt x="12192000" y="0"/>
                </a:lnTo>
                <a:cubicBezTo>
                  <a:pt x="12191990" y="1040421"/>
                  <a:pt x="12191979" y="2080841"/>
                  <a:pt x="12191969" y="3121262"/>
                </a:cubicBezTo>
                <a:lnTo>
                  <a:pt x="12188582" y="3121834"/>
                </a:lnTo>
                <a:lnTo>
                  <a:pt x="12185024" y="3122641"/>
                </a:lnTo>
                <a:lnTo>
                  <a:pt x="12171796" y="3121209"/>
                </a:lnTo>
                <a:lnTo>
                  <a:pt x="12166812" y="3126633"/>
                </a:lnTo>
                <a:lnTo>
                  <a:pt x="12122004" y="3124393"/>
                </a:lnTo>
                <a:cubicBezTo>
                  <a:pt x="12102858" y="3109649"/>
                  <a:pt x="12066642" y="3116405"/>
                  <a:pt x="12036609" y="3109888"/>
                </a:cubicBezTo>
                <a:lnTo>
                  <a:pt x="12023452" y="3103952"/>
                </a:lnTo>
                <a:lnTo>
                  <a:pt x="11936381" y="3094474"/>
                </a:lnTo>
                <a:lnTo>
                  <a:pt x="11876861" y="3084187"/>
                </a:lnTo>
                <a:lnTo>
                  <a:pt x="11864150" y="3078415"/>
                </a:lnTo>
                <a:lnTo>
                  <a:pt x="11849315" y="3083344"/>
                </a:lnTo>
                <a:cubicBezTo>
                  <a:pt x="11847491" y="3084796"/>
                  <a:pt x="11846006" y="3086427"/>
                  <a:pt x="11844903" y="3088180"/>
                </a:cubicBezTo>
                <a:lnTo>
                  <a:pt x="11797558" y="3078578"/>
                </a:lnTo>
                <a:lnTo>
                  <a:pt x="11791833" y="3078309"/>
                </a:lnTo>
                <a:lnTo>
                  <a:pt x="11752368" y="3079667"/>
                </a:lnTo>
                <a:lnTo>
                  <a:pt x="11693668" y="3086682"/>
                </a:lnTo>
                <a:cubicBezTo>
                  <a:pt x="11674251" y="3092106"/>
                  <a:pt x="11656720" y="3114302"/>
                  <a:pt x="11632752" y="3102951"/>
                </a:cubicBezTo>
                <a:cubicBezTo>
                  <a:pt x="11638061" y="3115518"/>
                  <a:pt x="11604283" y="3098954"/>
                  <a:pt x="11597584" y="3109557"/>
                </a:cubicBezTo>
                <a:cubicBezTo>
                  <a:pt x="11593647" y="3118375"/>
                  <a:pt x="11582483" y="3115405"/>
                  <a:pt x="11573118" y="3117154"/>
                </a:cubicBezTo>
                <a:cubicBezTo>
                  <a:pt x="11564940" y="3125369"/>
                  <a:pt x="11519638" y="3125700"/>
                  <a:pt x="11504799" y="3121480"/>
                </a:cubicBezTo>
                <a:cubicBezTo>
                  <a:pt x="11484483" y="3112771"/>
                  <a:pt x="11463714" y="3116234"/>
                  <a:pt x="11443938" y="3120255"/>
                </a:cubicBezTo>
                <a:lnTo>
                  <a:pt x="11436492" y="3121550"/>
                </a:lnTo>
                <a:lnTo>
                  <a:pt x="11407691" y="3107633"/>
                </a:lnTo>
                <a:cubicBezTo>
                  <a:pt x="11397532" y="3098190"/>
                  <a:pt x="11362772" y="3104188"/>
                  <a:pt x="11341642" y="3101531"/>
                </a:cubicBezTo>
                <a:lnTo>
                  <a:pt x="11307726" y="3095706"/>
                </a:lnTo>
                <a:lnTo>
                  <a:pt x="1426261" y="1356816"/>
                </a:lnTo>
                <a:cubicBezTo>
                  <a:pt x="1416826" y="1352633"/>
                  <a:pt x="1408177" y="1350438"/>
                  <a:pt x="1400063" y="1349493"/>
                </a:cubicBezTo>
                <a:lnTo>
                  <a:pt x="1378201" y="1349649"/>
                </a:lnTo>
                <a:lnTo>
                  <a:pt x="749674" y="1151252"/>
                </a:lnTo>
                <a:cubicBezTo>
                  <a:pt x="690668" y="1137928"/>
                  <a:pt x="690537" y="1118887"/>
                  <a:pt x="634863" y="1125089"/>
                </a:cubicBezTo>
                <a:cubicBezTo>
                  <a:pt x="631487" y="1119906"/>
                  <a:pt x="577683" y="1099455"/>
                  <a:pt x="572744" y="1095470"/>
                </a:cubicBezTo>
                <a:lnTo>
                  <a:pt x="557235" y="1085440"/>
                </a:lnTo>
                <a:lnTo>
                  <a:pt x="554948" y="1085817"/>
                </a:lnTo>
                <a:cubicBezTo>
                  <a:pt x="545235" y="1084924"/>
                  <a:pt x="539593" y="1082303"/>
                  <a:pt x="535764" y="1078928"/>
                </a:cubicBezTo>
                <a:lnTo>
                  <a:pt x="532336" y="1074208"/>
                </a:lnTo>
                <a:lnTo>
                  <a:pt x="519417" y="1068474"/>
                </a:lnTo>
                <a:lnTo>
                  <a:pt x="494620" y="1054470"/>
                </a:lnTo>
                <a:lnTo>
                  <a:pt x="489369" y="1054392"/>
                </a:lnTo>
                <a:lnTo>
                  <a:pt x="451015" y="1037228"/>
                </a:lnTo>
                <a:lnTo>
                  <a:pt x="450196" y="1038199"/>
                </a:lnTo>
                <a:cubicBezTo>
                  <a:pt x="447484" y="1039983"/>
                  <a:pt x="443835" y="1040563"/>
                  <a:pt x="438116" y="1038634"/>
                </a:cubicBezTo>
                <a:cubicBezTo>
                  <a:pt x="442636" y="1059281"/>
                  <a:pt x="432952" y="1044222"/>
                  <a:pt x="415692" y="1036714"/>
                </a:cubicBezTo>
                <a:cubicBezTo>
                  <a:pt x="418861" y="1067106"/>
                  <a:pt x="372406" y="1035096"/>
                  <a:pt x="360396" y="1047226"/>
                </a:cubicBezTo>
                <a:cubicBezTo>
                  <a:pt x="347644" y="1041025"/>
                  <a:pt x="334218" y="1035023"/>
                  <a:pt x="320375" y="1029464"/>
                </a:cubicBezTo>
                <a:lnTo>
                  <a:pt x="312145" y="1026541"/>
                </a:lnTo>
                <a:lnTo>
                  <a:pt x="311908" y="1026752"/>
                </a:lnTo>
                <a:cubicBezTo>
                  <a:pt x="309963" y="1026691"/>
                  <a:pt x="307197" y="1025943"/>
                  <a:pt x="303080" y="1024202"/>
                </a:cubicBezTo>
                <a:lnTo>
                  <a:pt x="297138" y="1021211"/>
                </a:lnTo>
                <a:lnTo>
                  <a:pt x="281171" y="1015539"/>
                </a:lnTo>
                <a:lnTo>
                  <a:pt x="275188" y="1015372"/>
                </a:lnTo>
                <a:cubicBezTo>
                  <a:pt x="254397" y="1020593"/>
                  <a:pt x="263482" y="1062355"/>
                  <a:pt x="225883" y="1034896"/>
                </a:cubicBezTo>
                <a:cubicBezTo>
                  <a:pt x="184367" y="1031081"/>
                  <a:pt x="164282" y="1050310"/>
                  <a:pt x="121223" y="1031062"/>
                </a:cubicBezTo>
                <a:cubicBezTo>
                  <a:pt x="82382" y="1027585"/>
                  <a:pt x="87352" y="1043506"/>
                  <a:pt x="52326" y="1033555"/>
                </a:cubicBezTo>
                <a:cubicBezTo>
                  <a:pt x="46730" y="1036475"/>
                  <a:pt x="32019" y="1035807"/>
                  <a:pt x="16761" y="1032900"/>
                </a:cubicBezTo>
                <a:lnTo>
                  <a:pt x="0" y="1026822"/>
                </a:lnTo>
                <a:lnTo>
                  <a:pt x="0" y="0"/>
                </a:lnTo>
                <a:close/>
              </a:path>
            </a:pathLst>
          </a:custGeom>
          <a:solidFill>
            <a:srgbClr val="82766A">
              <a:alpha val="14901"/>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4" name="Google Shape;524;p19"/>
          <p:cNvSpPr/>
          <p:nvPr/>
        </p:nvSpPr>
        <p:spPr>
          <a:xfrm>
            <a:off x="0" y="5578254"/>
            <a:ext cx="10923104" cy="1279746"/>
          </a:xfrm>
          <a:custGeom>
            <a:avLst/>
            <a:gdLst/>
            <a:ahLst/>
            <a:cxnLst/>
            <a:rect l="l" t="t" r="r" b="b"/>
            <a:pathLst>
              <a:path w="8636588" h="1279746" extrusionOk="0">
                <a:moveTo>
                  <a:pt x="800100" y="29818"/>
                </a:moveTo>
                <a:lnTo>
                  <a:pt x="6998152" y="732057"/>
                </a:lnTo>
                <a:lnTo>
                  <a:pt x="7024494" y="738953"/>
                </a:lnTo>
                <a:cubicBezTo>
                  <a:pt x="7044969" y="743738"/>
                  <a:pt x="7065836" y="749348"/>
                  <a:pt x="7076136" y="764158"/>
                </a:cubicBezTo>
                <a:cubicBezTo>
                  <a:pt x="7085452" y="773325"/>
                  <a:pt x="7124928" y="791125"/>
                  <a:pt x="7138872" y="788055"/>
                </a:cubicBezTo>
                <a:cubicBezTo>
                  <a:pt x="7148437" y="790441"/>
                  <a:pt x="7155618" y="797179"/>
                  <a:pt x="7166396" y="791955"/>
                </a:cubicBezTo>
                <a:cubicBezTo>
                  <a:pt x="7181055" y="786452"/>
                  <a:pt x="7196438" y="812681"/>
                  <a:pt x="7202350" y="800882"/>
                </a:cubicBezTo>
                <a:cubicBezTo>
                  <a:pt x="7213598" y="819183"/>
                  <a:pt x="7247325" y="809066"/>
                  <a:pt x="7268660" y="812627"/>
                </a:cubicBezTo>
                <a:cubicBezTo>
                  <a:pt x="7275692" y="828860"/>
                  <a:pt x="7313523" y="820328"/>
                  <a:pt x="7352783" y="835380"/>
                </a:cubicBezTo>
                <a:cubicBezTo>
                  <a:pt x="7360014" y="853731"/>
                  <a:pt x="7379362" y="845376"/>
                  <a:pt x="7398282" y="874064"/>
                </a:cubicBezTo>
                <a:cubicBezTo>
                  <a:pt x="7400702" y="873151"/>
                  <a:pt x="7403349" y="872487"/>
                  <a:pt x="7406141" y="872094"/>
                </a:cubicBezTo>
                <a:cubicBezTo>
                  <a:pt x="7422361" y="869808"/>
                  <a:pt x="7439864" y="876934"/>
                  <a:pt x="7445235" y="888008"/>
                </a:cubicBezTo>
                <a:cubicBezTo>
                  <a:pt x="7478472" y="929804"/>
                  <a:pt x="7524045" y="948089"/>
                  <a:pt x="7562935" y="970330"/>
                </a:cubicBezTo>
                <a:cubicBezTo>
                  <a:pt x="7608715" y="993145"/>
                  <a:pt x="7595428" y="955508"/>
                  <a:pt x="7639863" y="1000697"/>
                </a:cubicBezTo>
                <a:cubicBezTo>
                  <a:pt x="7652653" y="995000"/>
                  <a:pt x="7660535" y="997789"/>
                  <a:pt x="7670271" y="1007187"/>
                </a:cubicBezTo>
                <a:cubicBezTo>
                  <a:pt x="7692990" y="1017645"/>
                  <a:pt x="7707136" y="995737"/>
                  <a:pt x="7721021" y="1018331"/>
                </a:cubicBezTo>
                <a:cubicBezTo>
                  <a:pt x="7743522" y="1024865"/>
                  <a:pt x="7783674" y="1040045"/>
                  <a:pt x="7805277" y="1046390"/>
                </a:cubicBezTo>
                <a:cubicBezTo>
                  <a:pt x="7828826" y="1054902"/>
                  <a:pt x="7813097" y="1075734"/>
                  <a:pt x="7850641" y="1056400"/>
                </a:cubicBezTo>
                <a:cubicBezTo>
                  <a:pt x="7869705" y="1072740"/>
                  <a:pt x="7883315" y="1062687"/>
                  <a:pt x="7920539" y="1070088"/>
                </a:cubicBezTo>
                <a:lnTo>
                  <a:pt x="7929511" y="1076184"/>
                </a:lnTo>
                <a:lnTo>
                  <a:pt x="7944674" y="1066734"/>
                </a:lnTo>
                <a:cubicBezTo>
                  <a:pt x="7952708" y="1063319"/>
                  <a:pt x="7961723" y="1062041"/>
                  <a:pt x="7972563" y="1065837"/>
                </a:cubicBezTo>
                <a:cubicBezTo>
                  <a:pt x="8032580" y="1110620"/>
                  <a:pt x="7981355" y="1045198"/>
                  <a:pt x="8088480" y="1086825"/>
                </a:cubicBezTo>
                <a:cubicBezTo>
                  <a:pt x="8092766" y="1092569"/>
                  <a:pt x="8108313" y="1092657"/>
                  <a:pt x="8109620" y="1086941"/>
                </a:cubicBezTo>
                <a:cubicBezTo>
                  <a:pt x="8115838" y="1090688"/>
                  <a:pt x="8127499" y="1105874"/>
                  <a:pt x="8133494" y="1097878"/>
                </a:cubicBezTo>
                <a:cubicBezTo>
                  <a:pt x="8151490" y="1102658"/>
                  <a:pt x="8168684" y="1108913"/>
                  <a:pt x="8184675" y="1116461"/>
                </a:cubicBezTo>
                <a:lnTo>
                  <a:pt x="8216356" y="1135428"/>
                </a:lnTo>
                <a:lnTo>
                  <a:pt x="8226654" y="1130522"/>
                </a:lnTo>
                <a:cubicBezTo>
                  <a:pt x="8233297" y="1128443"/>
                  <a:pt x="8240455" y="1127997"/>
                  <a:pt x="8248439" y="1131401"/>
                </a:cubicBezTo>
                <a:cubicBezTo>
                  <a:pt x="8289862" y="1167798"/>
                  <a:pt x="8257682" y="1116642"/>
                  <a:pt x="8336092" y="1153310"/>
                </a:cubicBezTo>
                <a:cubicBezTo>
                  <a:pt x="8338752" y="1157790"/>
                  <a:pt x="8350828" y="1158716"/>
                  <a:pt x="8352510" y="1154566"/>
                </a:cubicBezTo>
                <a:cubicBezTo>
                  <a:pt x="8356908" y="1157678"/>
                  <a:pt x="8364198" y="1169540"/>
                  <a:pt x="8369793" y="1163965"/>
                </a:cubicBezTo>
                <a:cubicBezTo>
                  <a:pt x="8396654" y="1173014"/>
                  <a:pt x="8420327" y="1186252"/>
                  <a:pt x="8438518" y="1202400"/>
                </a:cubicBezTo>
                <a:cubicBezTo>
                  <a:pt x="8467620" y="1206616"/>
                  <a:pt x="8470227" y="1213216"/>
                  <a:pt x="8470408" y="1220102"/>
                </a:cubicBezTo>
                <a:cubicBezTo>
                  <a:pt x="8470618" y="1221581"/>
                  <a:pt x="8470829" y="1223059"/>
                  <a:pt x="8471039" y="1224538"/>
                </a:cubicBezTo>
                <a:lnTo>
                  <a:pt x="8480127" y="1221732"/>
                </a:lnTo>
                <a:cubicBezTo>
                  <a:pt x="8489344" y="1221244"/>
                  <a:pt x="8496925" y="1225598"/>
                  <a:pt x="8503670" y="1232232"/>
                </a:cubicBezTo>
                <a:lnTo>
                  <a:pt x="8511302" y="1241260"/>
                </a:lnTo>
                <a:lnTo>
                  <a:pt x="8527938" y="1246107"/>
                </a:lnTo>
                <a:cubicBezTo>
                  <a:pt x="8544797" y="1252102"/>
                  <a:pt x="8594720" y="1272046"/>
                  <a:pt x="8612455" y="1277232"/>
                </a:cubicBezTo>
                <a:cubicBezTo>
                  <a:pt x="8621740" y="1273435"/>
                  <a:pt x="8628731" y="1274046"/>
                  <a:pt x="8634346" y="1277220"/>
                </a:cubicBezTo>
                <a:lnTo>
                  <a:pt x="8636588" y="1279746"/>
                </a:lnTo>
                <a:lnTo>
                  <a:pt x="0" y="1279746"/>
                </a:lnTo>
                <a:lnTo>
                  <a:pt x="0" y="101046"/>
                </a:lnTo>
                <a:lnTo>
                  <a:pt x="78852" y="85117"/>
                </a:lnTo>
                <a:cubicBezTo>
                  <a:pt x="111429" y="86117"/>
                  <a:pt x="139870" y="73889"/>
                  <a:pt x="175829" y="68204"/>
                </a:cubicBezTo>
                <a:cubicBezTo>
                  <a:pt x="216035" y="75735"/>
                  <a:pt x="234155" y="53898"/>
                  <a:pt x="272592" y="47910"/>
                </a:cubicBezTo>
                <a:cubicBezTo>
                  <a:pt x="307942" y="64060"/>
                  <a:pt x="298606" y="28588"/>
                  <a:pt x="317694" y="19181"/>
                </a:cubicBezTo>
                <a:lnTo>
                  <a:pt x="323225" y="17973"/>
                </a:lnTo>
                <a:lnTo>
                  <a:pt x="338102" y="19449"/>
                </a:lnTo>
                <a:lnTo>
                  <a:pt x="343659" y="20790"/>
                </a:lnTo>
                <a:cubicBezTo>
                  <a:pt x="347501" y="21420"/>
                  <a:pt x="350072" y="21464"/>
                  <a:pt x="351870" y="21079"/>
                </a:cubicBezTo>
                <a:lnTo>
                  <a:pt x="352085" y="20835"/>
                </a:lnTo>
                <a:lnTo>
                  <a:pt x="397120" y="28482"/>
                </a:lnTo>
                <a:cubicBezTo>
                  <a:pt x="407943" y="14856"/>
                  <a:pt x="451574" y="33087"/>
                  <a:pt x="447963" y="6492"/>
                </a:cubicBezTo>
                <a:cubicBezTo>
                  <a:pt x="464074" y="9325"/>
                  <a:pt x="473359" y="20662"/>
                  <a:pt x="468719" y="3132"/>
                </a:cubicBezTo>
                <a:cubicBezTo>
                  <a:pt x="474045" y="3568"/>
                  <a:pt x="477404" y="2219"/>
                  <a:pt x="479867" y="0"/>
                </a:cubicBezTo>
                <a:lnTo>
                  <a:pt x="516417" y="5668"/>
                </a:lnTo>
                <a:lnTo>
                  <a:pt x="521270" y="4546"/>
                </a:lnTo>
                <a:lnTo>
                  <a:pt x="544492" y="11509"/>
                </a:lnTo>
                <a:lnTo>
                  <a:pt x="577701" y="19035"/>
                </a:lnTo>
                <a:lnTo>
                  <a:pt x="579807" y="18178"/>
                </a:lnTo>
                <a:lnTo>
                  <a:pt x="594359" y="23674"/>
                </a:lnTo>
                <a:cubicBezTo>
                  <a:pt x="599010" y="26137"/>
                  <a:pt x="657326" y="24318"/>
                  <a:pt x="660563" y="28211"/>
                </a:cubicBezTo>
                <a:cubicBezTo>
                  <a:pt x="711851" y="10010"/>
                  <a:pt x="704243" y="35086"/>
                  <a:pt x="759047" y="33678"/>
                </a:cubicBezTo>
                <a:lnTo>
                  <a:pt x="797373" y="29290"/>
                </a:lnTo>
                <a:lnTo>
                  <a:pt x="800100" y="29818"/>
                </a:lnTo>
                <a:close/>
              </a:path>
            </a:pathLst>
          </a:custGeom>
          <a:solidFill>
            <a:srgbClr val="82766A">
              <a:alpha val="14901"/>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5" name="Google Shape;525;p19"/>
          <p:cNvSpPr/>
          <p:nvPr/>
        </p:nvSpPr>
        <p:spPr>
          <a:xfrm>
            <a:off x="525418" y="493509"/>
            <a:ext cx="11165080" cy="5832861"/>
          </a:xfrm>
          <a:custGeom>
            <a:avLst/>
            <a:gdLst/>
            <a:ahLst/>
            <a:cxnLst/>
            <a:rect l="l" t="t" r="r" b="b"/>
            <a:pathLst>
              <a:path w="2400300" h="2400300" extrusionOk="0">
                <a:moveTo>
                  <a:pt x="0" y="0"/>
                </a:moveTo>
                <a:lnTo>
                  <a:pt x="2400300" y="0"/>
                </a:lnTo>
                <a:lnTo>
                  <a:pt x="2400300" y="2400300"/>
                </a:lnTo>
                <a:lnTo>
                  <a:pt x="0" y="2400300"/>
                </a:lnTo>
                <a:close/>
              </a:path>
            </a:pathLst>
          </a:custGeom>
          <a:solidFill>
            <a:srgbClr val="F5F6F5"/>
          </a:solidFill>
          <a:ln>
            <a:noFill/>
          </a:ln>
          <a:effectLst>
            <a:outerShdw blurRad="38100" dist="25400" dir="4800000" algn="tl" rotWithShape="0">
              <a:srgbClr val="000000">
                <a:alpha val="2470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6" name="Google Shape;526;p1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F5496"/>
              </a:buClr>
              <a:buSzPts val="4400"/>
              <a:buFont typeface="Arial"/>
              <a:buNone/>
            </a:pPr>
            <a:r>
              <a:rPr lang="en-US">
                <a:solidFill>
                  <a:srgbClr val="2F5496"/>
                </a:solidFill>
                <a:latin typeface="Arial"/>
                <a:ea typeface="Arial"/>
                <a:cs typeface="Arial"/>
                <a:sym typeface="Arial"/>
              </a:rPr>
              <a:t>Trauma Informed Response</a:t>
            </a:r>
            <a:endParaRPr/>
          </a:p>
        </p:txBody>
      </p:sp>
      <p:grpSp>
        <p:nvGrpSpPr>
          <p:cNvPr id="527" name="Google Shape;527;p19"/>
          <p:cNvGrpSpPr/>
          <p:nvPr/>
        </p:nvGrpSpPr>
        <p:grpSpPr>
          <a:xfrm>
            <a:off x="1864896" y="1900698"/>
            <a:ext cx="8887327" cy="3734552"/>
            <a:chOff x="0" y="0"/>
            <a:chExt cx="8887327" cy="3734552"/>
          </a:xfrm>
        </p:grpSpPr>
        <p:sp>
          <p:nvSpPr>
            <p:cNvPr id="528" name="Google Shape;528;p19"/>
            <p:cNvSpPr/>
            <p:nvPr/>
          </p:nvSpPr>
          <p:spPr>
            <a:xfrm rot="-5400000">
              <a:off x="1288193" y="-1288193"/>
              <a:ext cx="1867276" cy="4443663"/>
            </a:xfrm>
            <a:prstGeom prst="round1Rect">
              <a:avLst>
                <a:gd name="adj" fmla="val 16667"/>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9"/>
            <p:cNvSpPr txBox="1"/>
            <p:nvPr/>
          </p:nvSpPr>
          <p:spPr>
            <a:xfrm>
              <a:off x="0" y="0"/>
              <a:ext cx="4443663" cy="1400457"/>
            </a:xfrm>
            <a:prstGeom prst="rect">
              <a:avLst/>
            </a:prstGeom>
            <a:noFill/>
            <a:ln>
              <a:noFill/>
            </a:ln>
          </p:spPr>
          <p:txBody>
            <a:bodyPr spcFirstLastPara="1" wrap="square" lIns="234675" tIns="234675" rIns="234675" bIns="234675" anchor="ctr" anchorCtr="0">
              <a:noAutofit/>
            </a:bodyPr>
            <a:lstStyle/>
            <a:p>
              <a:pPr marL="0" marR="0" lvl="0" indent="0" algn="ctr" rtl="0">
                <a:lnSpc>
                  <a:spcPct val="90000"/>
                </a:lnSpc>
                <a:spcBef>
                  <a:spcPts val="0"/>
                </a:spcBef>
                <a:spcAft>
                  <a:spcPts val="0"/>
                </a:spcAft>
                <a:buClr>
                  <a:srgbClr val="2F5496"/>
                </a:buClr>
                <a:buSzPts val="3300"/>
                <a:buFont typeface="Arial"/>
                <a:buNone/>
              </a:pPr>
              <a:r>
                <a:rPr lang="en-US" sz="3300" b="0" i="0" u="none" strike="noStrike" cap="none">
                  <a:solidFill>
                    <a:srgbClr val="2F5496"/>
                  </a:solidFill>
                  <a:latin typeface="Arial"/>
                  <a:ea typeface="Arial"/>
                  <a:cs typeface="Arial"/>
                  <a:sym typeface="Arial"/>
                </a:rPr>
                <a:t>Realize</a:t>
              </a:r>
              <a:endParaRPr/>
            </a:p>
          </p:txBody>
        </p:sp>
        <p:sp>
          <p:nvSpPr>
            <p:cNvPr id="530" name="Google Shape;530;p19"/>
            <p:cNvSpPr/>
            <p:nvPr/>
          </p:nvSpPr>
          <p:spPr>
            <a:xfrm>
              <a:off x="4443663" y="0"/>
              <a:ext cx="4443663" cy="1867276"/>
            </a:xfrm>
            <a:prstGeom prst="round1Rect">
              <a:avLst>
                <a:gd name="adj" fmla="val 16667"/>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9"/>
            <p:cNvSpPr txBox="1"/>
            <p:nvPr/>
          </p:nvSpPr>
          <p:spPr>
            <a:xfrm>
              <a:off x="4443663" y="0"/>
              <a:ext cx="4443663" cy="1400457"/>
            </a:xfrm>
            <a:prstGeom prst="rect">
              <a:avLst/>
            </a:prstGeom>
            <a:noFill/>
            <a:ln>
              <a:noFill/>
            </a:ln>
          </p:spPr>
          <p:txBody>
            <a:bodyPr spcFirstLastPara="1" wrap="square" lIns="234675" tIns="234675" rIns="234675" bIns="234675" anchor="ctr" anchorCtr="0">
              <a:noAutofit/>
            </a:bodyPr>
            <a:lstStyle/>
            <a:p>
              <a:pPr marL="0" marR="0" lvl="0" indent="0" algn="ctr" rtl="0">
                <a:lnSpc>
                  <a:spcPct val="90000"/>
                </a:lnSpc>
                <a:spcBef>
                  <a:spcPts val="0"/>
                </a:spcBef>
                <a:spcAft>
                  <a:spcPts val="0"/>
                </a:spcAft>
                <a:buClr>
                  <a:srgbClr val="2F5496"/>
                </a:buClr>
                <a:buSzPts val="3300"/>
                <a:buFont typeface="Arial"/>
                <a:buNone/>
              </a:pPr>
              <a:r>
                <a:rPr lang="en-US" sz="3300" b="0" i="0" u="none" strike="noStrike" cap="none">
                  <a:solidFill>
                    <a:srgbClr val="2F5496"/>
                  </a:solidFill>
                  <a:latin typeface="Arial"/>
                  <a:ea typeface="Arial"/>
                  <a:cs typeface="Arial"/>
                  <a:sym typeface="Arial"/>
                </a:rPr>
                <a:t>Recognize</a:t>
              </a:r>
              <a:endParaRPr/>
            </a:p>
          </p:txBody>
        </p:sp>
        <p:sp>
          <p:nvSpPr>
            <p:cNvPr id="532" name="Google Shape;532;p19"/>
            <p:cNvSpPr/>
            <p:nvPr/>
          </p:nvSpPr>
          <p:spPr>
            <a:xfrm rot="10800000">
              <a:off x="0" y="1867276"/>
              <a:ext cx="4443663" cy="1867276"/>
            </a:xfrm>
            <a:prstGeom prst="round1Rect">
              <a:avLst>
                <a:gd name="adj" fmla="val 16667"/>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9"/>
            <p:cNvSpPr txBox="1"/>
            <p:nvPr/>
          </p:nvSpPr>
          <p:spPr>
            <a:xfrm>
              <a:off x="0" y="2334094"/>
              <a:ext cx="4443663" cy="1400457"/>
            </a:xfrm>
            <a:prstGeom prst="rect">
              <a:avLst/>
            </a:prstGeom>
            <a:noFill/>
            <a:ln>
              <a:noFill/>
            </a:ln>
          </p:spPr>
          <p:txBody>
            <a:bodyPr spcFirstLastPara="1" wrap="square" lIns="234675" tIns="234675" rIns="234675" bIns="234675" anchor="ctr" anchorCtr="0">
              <a:noAutofit/>
            </a:bodyPr>
            <a:lstStyle/>
            <a:p>
              <a:pPr marL="0" marR="0" lvl="0" indent="0" algn="ctr" rtl="0">
                <a:lnSpc>
                  <a:spcPct val="90000"/>
                </a:lnSpc>
                <a:spcBef>
                  <a:spcPts val="0"/>
                </a:spcBef>
                <a:spcAft>
                  <a:spcPts val="0"/>
                </a:spcAft>
                <a:buClr>
                  <a:srgbClr val="2F5496"/>
                </a:buClr>
                <a:buSzPts val="3300"/>
                <a:buFont typeface="Arial"/>
                <a:buNone/>
              </a:pPr>
              <a:r>
                <a:rPr lang="en-US" sz="3300" b="0" i="0" u="none" strike="noStrike" cap="none">
                  <a:solidFill>
                    <a:srgbClr val="2F5496"/>
                  </a:solidFill>
                  <a:latin typeface="Arial"/>
                  <a:ea typeface="Arial"/>
                  <a:cs typeface="Arial"/>
                  <a:sym typeface="Arial"/>
                </a:rPr>
                <a:t>Resist Re-Traumatization</a:t>
              </a:r>
              <a:endParaRPr sz="3300" b="0" i="0" u="none" strike="noStrike" cap="none">
                <a:solidFill>
                  <a:srgbClr val="2F5496"/>
                </a:solidFill>
                <a:latin typeface="Calibri"/>
                <a:ea typeface="Calibri"/>
                <a:cs typeface="Calibri"/>
                <a:sym typeface="Calibri"/>
              </a:endParaRPr>
            </a:p>
          </p:txBody>
        </p:sp>
        <p:sp>
          <p:nvSpPr>
            <p:cNvPr id="534" name="Google Shape;534;p19"/>
            <p:cNvSpPr/>
            <p:nvPr/>
          </p:nvSpPr>
          <p:spPr>
            <a:xfrm rot="5400000">
              <a:off x="5731856" y="579082"/>
              <a:ext cx="1867276" cy="4443663"/>
            </a:xfrm>
            <a:prstGeom prst="round1Rect">
              <a:avLst>
                <a:gd name="adj" fmla="val 16667"/>
              </a:avLst>
            </a:prstGeom>
            <a:solidFill>
              <a:srgbClr val="E1EFD8"/>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9"/>
            <p:cNvSpPr txBox="1"/>
            <p:nvPr/>
          </p:nvSpPr>
          <p:spPr>
            <a:xfrm>
              <a:off x="4443663" y="2334094"/>
              <a:ext cx="4443663" cy="1400457"/>
            </a:xfrm>
            <a:prstGeom prst="rect">
              <a:avLst/>
            </a:prstGeom>
            <a:noFill/>
            <a:ln>
              <a:noFill/>
            </a:ln>
          </p:spPr>
          <p:txBody>
            <a:bodyPr spcFirstLastPara="1" wrap="square" lIns="234675" tIns="234675" rIns="234675" bIns="234675" anchor="ctr" anchorCtr="0">
              <a:noAutofit/>
            </a:bodyPr>
            <a:lstStyle/>
            <a:p>
              <a:pPr marL="0" marR="0" lvl="0" indent="0" algn="ctr" rtl="0">
                <a:lnSpc>
                  <a:spcPct val="90000"/>
                </a:lnSpc>
                <a:spcBef>
                  <a:spcPts val="0"/>
                </a:spcBef>
                <a:spcAft>
                  <a:spcPts val="0"/>
                </a:spcAft>
                <a:buClr>
                  <a:srgbClr val="2F5496"/>
                </a:buClr>
                <a:buSzPts val="3300"/>
                <a:buFont typeface="Arial"/>
                <a:buNone/>
              </a:pPr>
              <a:r>
                <a:rPr lang="en-US" sz="3300" b="0" i="0" u="none" strike="noStrike" cap="none">
                  <a:solidFill>
                    <a:srgbClr val="2F5496"/>
                  </a:solidFill>
                  <a:latin typeface="Arial"/>
                  <a:ea typeface="Arial"/>
                  <a:cs typeface="Arial"/>
                  <a:sym typeface="Arial"/>
                </a:rPr>
                <a:t>Respond</a:t>
              </a:r>
              <a:endParaRPr/>
            </a:p>
          </p:txBody>
        </p:sp>
        <p:sp>
          <p:nvSpPr>
            <p:cNvPr id="536" name="Google Shape;536;p19"/>
            <p:cNvSpPr/>
            <p:nvPr/>
          </p:nvSpPr>
          <p:spPr>
            <a:xfrm>
              <a:off x="3110564" y="1400457"/>
              <a:ext cx="2666197" cy="933638"/>
            </a:xfrm>
            <a:prstGeom prst="roundRect">
              <a:avLst>
                <a:gd name="adj" fmla="val 16667"/>
              </a:avLst>
            </a:prstGeom>
            <a:solidFill>
              <a:srgbClr val="A8D08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9"/>
            <p:cNvSpPr txBox="1"/>
            <p:nvPr/>
          </p:nvSpPr>
          <p:spPr>
            <a:xfrm>
              <a:off x="3156140" y="1446033"/>
              <a:ext cx="2575045" cy="842486"/>
            </a:xfrm>
            <a:prstGeom prst="rect">
              <a:avLst/>
            </a:prstGeom>
            <a:noFill/>
            <a:ln>
              <a:noFill/>
            </a:ln>
          </p:spPr>
          <p:txBody>
            <a:bodyPr spcFirstLastPara="1" wrap="square" lIns="125725" tIns="125725" rIns="125725" bIns="125725" anchor="ctr" anchorCtr="0">
              <a:noAutofit/>
            </a:bodyPr>
            <a:lstStyle/>
            <a:p>
              <a:pPr marL="0" marR="0" lvl="0" indent="0" algn="ctr" rtl="0">
                <a:lnSpc>
                  <a:spcPct val="90000"/>
                </a:lnSpc>
                <a:spcBef>
                  <a:spcPts val="0"/>
                </a:spcBef>
                <a:spcAft>
                  <a:spcPts val="0"/>
                </a:spcAft>
                <a:buClr>
                  <a:srgbClr val="2F5496"/>
                </a:buClr>
                <a:buSzPts val="3300"/>
                <a:buFont typeface="Arial"/>
                <a:buNone/>
              </a:pPr>
              <a:r>
                <a:rPr lang="en-US" sz="3300" b="0" i="0" u="none" strike="noStrike" cap="none">
                  <a:solidFill>
                    <a:srgbClr val="2F5496"/>
                  </a:solidFill>
                  <a:latin typeface="Arial"/>
                  <a:ea typeface="Arial"/>
                  <a:cs typeface="Arial"/>
                  <a:sym typeface="Arial"/>
                </a:rPr>
                <a:t>The 4 R’s</a:t>
              </a:r>
              <a:endParaRPr/>
            </a:p>
          </p:txBody>
        </p:sp>
      </p:grpSp>
      <p:pic>
        <p:nvPicPr>
          <p:cNvPr id="538" name="Google Shape;538;p19"/>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42"/>
        <p:cNvGrpSpPr/>
        <p:nvPr/>
      </p:nvGrpSpPr>
      <p:grpSpPr>
        <a:xfrm>
          <a:off x="0" y="0"/>
          <a:ext cx="0" cy="0"/>
          <a:chOff x="0" y="0"/>
          <a:chExt cx="0" cy="0"/>
        </a:xfrm>
      </p:grpSpPr>
      <p:sp>
        <p:nvSpPr>
          <p:cNvPr id="543" name="Google Shape;543;p20"/>
          <p:cNvSpPr/>
          <p:nvPr/>
        </p:nvSpPr>
        <p:spPr>
          <a:xfrm>
            <a:off x="0" y="0"/>
            <a:ext cx="12192000" cy="68580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44" name="Google Shape;544;p20"/>
          <p:cNvSpPr/>
          <p:nvPr/>
        </p:nvSpPr>
        <p:spPr>
          <a:xfrm rot="2700000">
            <a:off x="1138684" y="1316432"/>
            <a:ext cx="4225136" cy="422513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545" name="Google Shape;545;p20"/>
          <p:cNvSpPr/>
          <p:nvPr/>
        </p:nvSpPr>
        <p:spPr>
          <a:xfrm rot="2700000">
            <a:off x="10365253" y="-514542"/>
            <a:ext cx="2039436" cy="1444373"/>
          </a:xfrm>
          <a:custGeom>
            <a:avLst/>
            <a:gdLst/>
            <a:ahLst/>
            <a:cxnLst/>
            <a:rect l="l" t="t" r="r" b="b"/>
            <a:pathLst>
              <a:path w="2495927" h="1767670" extrusionOk="0">
                <a:moveTo>
                  <a:pt x="0" y="1767670"/>
                </a:moveTo>
                <a:lnTo>
                  <a:pt x="1767670" y="0"/>
                </a:lnTo>
                <a:lnTo>
                  <a:pt x="2495927" y="728256"/>
                </a:lnTo>
                <a:lnTo>
                  <a:pt x="2495927" y="1767670"/>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46" name="Google Shape;546;p20"/>
          <p:cNvSpPr/>
          <p:nvPr/>
        </p:nvSpPr>
        <p:spPr>
          <a:xfrm rot="2700000">
            <a:off x="10782779" y="539055"/>
            <a:ext cx="745834" cy="745834"/>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47" name="Google Shape;547;p20"/>
          <p:cNvSpPr/>
          <p:nvPr/>
        </p:nvSpPr>
        <p:spPr>
          <a:xfrm rot="2700000">
            <a:off x="7112657" y="1748175"/>
            <a:ext cx="933492" cy="93349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48" name="Google Shape;548;p20"/>
          <p:cNvSpPr/>
          <p:nvPr/>
        </p:nvSpPr>
        <p:spPr>
          <a:xfrm rot="2700000">
            <a:off x="9430613" y="5023033"/>
            <a:ext cx="856138" cy="856138"/>
          </a:xfrm>
          <a:prstGeom prst="rect">
            <a:avLst/>
          </a:prstGeom>
          <a:solidFill>
            <a:schemeClr val="accent4">
              <a:alpha val="4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49" name="Google Shape;549;p20"/>
          <p:cNvSpPr/>
          <p:nvPr/>
        </p:nvSpPr>
        <p:spPr>
          <a:xfrm rot="2700000">
            <a:off x="9901313" y="5596021"/>
            <a:ext cx="381459" cy="381459"/>
          </a:xfrm>
          <a:prstGeom prst="rect">
            <a:avLst/>
          </a:prstGeom>
          <a:solidFill>
            <a:schemeClr val="accent4">
              <a:alpha val="4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50" name="Google Shape;550;p20"/>
          <p:cNvSpPr/>
          <p:nvPr/>
        </p:nvSpPr>
        <p:spPr>
          <a:xfrm rot="2700000">
            <a:off x="7257893" y="5848285"/>
            <a:ext cx="714978" cy="71497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51" name="Google Shape;551;p20"/>
          <p:cNvSpPr/>
          <p:nvPr/>
        </p:nvSpPr>
        <p:spPr>
          <a:xfrm>
            <a:off x="5489033" y="5474491"/>
            <a:ext cx="2767017" cy="1383509"/>
          </a:xfrm>
          <a:prstGeom prst="triangle">
            <a:avLst>
              <a:gd name="adj" fmla="val 50000"/>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52" name="Google Shape;552;p20"/>
          <p:cNvSpPr/>
          <p:nvPr/>
        </p:nvSpPr>
        <p:spPr>
          <a:xfrm rot="2700000">
            <a:off x="563919" y="753376"/>
            <a:ext cx="5353835" cy="5353835"/>
          </a:xfrm>
          <a:custGeom>
            <a:avLst/>
            <a:gdLst/>
            <a:ahLst/>
            <a:cxnLst/>
            <a:rect l="l" t="t" r="r" b="b"/>
            <a:pathLst>
              <a:path w="5353835" h="5353835" extrusionOk="0">
                <a:moveTo>
                  <a:pt x="690507" y="5273742"/>
                </a:moveTo>
                <a:lnTo>
                  <a:pt x="4938299" y="5273742"/>
                </a:lnTo>
                <a:lnTo>
                  <a:pt x="4858206" y="5353835"/>
                </a:lnTo>
                <a:lnTo>
                  <a:pt x="770600" y="5353835"/>
                </a:lnTo>
                <a:close/>
                <a:moveTo>
                  <a:pt x="433255" y="80093"/>
                </a:moveTo>
                <a:lnTo>
                  <a:pt x="513348" y="0"/>
                </a:lnTo>
                <a:lnTo>
                  <a:pt x="5353835" y="0"/>
                </a:lnTo>
                <a:lnTo>
                  <a:pt x="5353835" y="4858206"/>
                </a:lnTo>
                <a:lnTo>
                  <a:pt x="5273742" y="4938299"/>
                </a:lnTo>
                <a:lnTo>
                  <a:pt x="5273742" y="80093"/>
                </a:lnTo>
                <a:close/>
                <a:moveTo>
                  <a:pt x="0" y="513348"/>
                </a:moveTo>
                <a:lnTo>
                  <a:pt x="80093" y="433255"/>
                </a:lnTo>
                <a:lnTo>
                  <a:pt x="80093" y="4663328"/>
                </a:lnTo>
                <a:lnTo>
                  <a:pt x="0" y="4583235"/>
                </a:lnTo>
                <a:close/>
              </a:path>
            </a:pathLst>
          </a:custGeom>
          <a:solidFill>
            <a:srgbClr val="FFFFFF">
              <a:alpha val="6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553" name="Google Shape;553;p20"/>
          <p:cNvSpPr txBox="1">
            <a:spLocks noGrp="1"/>
          </p:cNvSpPr>
          <p:nvPr>
            <p:ph type="ctrTitle"/>
          </p:nvPr>
        </p:nvSpPr>
        <p:spPr>
          <a:xfrm>
            <a:off x="1116701" y="2452526"/>
            <a:ext cx="4248318" cy="195294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F5496"/>
              </a:buClr>
              <a:buSzPts val="3600"/>
              <a:buFont typeface="Arial"/>
              <a:buNone/>
            </a:pPr>
            <a:r>
              <a:rPr lang="en-US" sz="3600">
                <a:solidFill>
                  <a:srgbClr val="2F5496"/>
                </a:solidFill>
                <a:latin typeface="Arial"/>
                <a:ea typeface="Arial"/>
                <a:cs typeface="Arial"/>
                <a:sym typeface="Arial"/>
              </a:rPr>
              <a:t>How to avoid </a:t>
            </a:r>
            <a:br>
              <a:rPr lang="en-US" sz="3600">
                <a:solidFill>
                  <a:srgbClr val="2F5496"/>
                </a:solidFill>
                <a:latin typeface="Arial"/>
                <a:ea typeface="Arial"/>
                <a:cs typeface="Arial"/>
                <a:sym typeface="Arial"/>
              </a:rPr>
            </a:br>
            <a:r>
              <a:rPr lang="en-US" sz="3600">
                <a:solidFill>
                  <a:srgbClr val="2F5496"/>
                </a:solidFill>
                <a:latin typeface="Arial"/>
                <a:ea typeface="Arial"/>
                <a:cs typeface="Arial"/>
                <a:sym typeface="Arial"/>
              </a:rPr>
              <a:t>re-traumatization</a:t>
            </a:r>
            <a:endParaRPr/>
          </a:p>
        </p:txBody>
      </p:sp>
      <p:pic>
        <p:nvPicPr>
          <p:cNvPr id="554" name="Google Shape;554;p20" descr="Minimize"/>
          <p:cNvPicPr preferRelativeResize="0"/>
          <p:nvPr/>
        </p:nvPicPr>
        <p:blipFill rotWithShape="1">
          <a:blip r:embed="rId3">
            <a:alphaModFix/>
          </a:blip>
          <a:srcRect/>
          <a:stretch/>
        </p:blipFill>
        <p:spPr>
          <a:xfrm>
            <a:off x="7290200" y="1138967"/>
            <a:ext cx="4580065" cy="4580065"/>
          </a:xfrm>
          <a:prstGeom prst="rect">
            <a:avLst/>
          </a:prstGeom>
          <a:noFill/>
          <a:ln>
            <a:noFill/>
          </a:ln>
        </p:spPr>
      </p:pic>
      <p:pic>
        <p:nvPicPr>
          <p:cNvPr id="555" name="Google Shape;555;p20"/>
          <p:cNvPicPr preferRelativeResize="0"/>
          <p:nvPr/>
        </p:nvPicPr>
        <p:blipFill>
          <a:blip r:embed="rId4">
            <a:alphaModFix/>
          </a:blip>
          <a:stretch>
            <a:fillRect/>
          </a:stretch>
        </p:blipFill>
        <p:spPr>
          <a:xfrm>
            <a:off x="300" y="5865175"/>
            <a:ext cx="1329801" cy="996801"/>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59"/>
        <p:cNvGrpSpPr/>
        <p:nvPr/>
      </p:nvGrpSpPr>
      <p:grpSpPr>
        <a:xfrm>
          <a:off x="0" y="0"/>
          <a:ext cx="0" cy="0"/>
          <a:chOff x="0" y="0"/>
          <a:chExt cx="0" cy="0"/>
        </a:xfrm>
      </p:grpSpPr>
      <p:sp>
        <p:nvSpPr>
          <p:cNvPr id="560" name="Google Shape;560;p21"/>
          <p:cNvSpPr/>
          <p:nvPr/>
        </p:nvSpPr>
        <p:spPr>
          <a:xfrm>
            <a:off x="0" y="0"/>
            <a:ext cx="12191695"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1" name="Google Shape;561;p21"/>
          <p:cNvSpPr/>
          <p:nvPr/>
        </p:nvSpPr>
        <p:spPr>
          <a:xfrm>
            <a:off x="305" y="30095"/>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00" b="0" i="0" u="none" strike="noStrike" cap="none">
              <a:solidFill>
                <a:schemeClr val="lt1"/>
              </a:solidFill>
              <a:latin typeface="Calibri"/>
              <a:ea typeface="Calibri"/>
              <a:cs typeface="Calibri"/>
              <a:sym typeface="Calibri"/>
            </a:endParaRPr>
          </a:p>
        </p:txBody>
      </p:sp>
      <p:grpSp>
        <p:nvGrpSpPr>
          <p:cNvPr id="562" name="Google Shape;562;p21"/>
          <p:cNvGrpSpPr/>
          <p:nvPr/>
        </p:nvGrpSpPr>
        <p:grpSpPr>
          <a:xfrm>
            <a:off x="305" y="-11219"/>
            <a:ext cx="5646974" cy="6483075"/>
            <a:chOff x="-19221" y="0"/>
            <a:chExt cx="5646974" cy="6483075"/>
          </a:xfrm>
        </p:grpSpPr>
        <p:sp>
          <p:nvSpPr>
            <p:cNvPr id="563" name="Google Shape;563;p21"/>
            <p:cNvSpPr/>
            <p:nvPr/>
          </p:nvSpPr>
          <p:spPr>
            <a:xfrm>
              <a:off x="-19220" y="116610"/>
              <a:ext cx="5535001" cy="6250127"/>
            </a:xfrm>
            <a:custGeom>
              <a:avLst/>
              <a:gdLst/>
              <a:ahLst/>
              <a:cxnLst/>
              <a:rect l="l" t="t" r="r" b="b"/>
              <a:pathLst>
                <a:path w="5535001" h="6250127" extrusionOk="0">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4" name="Google Shape;564;p21"/>
            <p:cNvSpPr/>
            <p:nvPr/>
          </p:nvSpPr>
          <p:spPr>
            <a:xfrm>
              <a:off x="-19221" y="176241"/>
              <a:ext cx="5646908" cy="6130481"/>
            </a:xfrm>
            <a:custGeom>
              <a:avLst/>
              <a:gdLst/>
              <a:ahLst/>
              <a:cxnLst/>
              <a:rect l="l" t="t" r="r" b="b"/>
              <a:pathLst>
                <a:path w="5646908" h="6130481" extrusionOk="0">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5" name="Google Shape;565;p21"/>
            <p:cNvSpPr/>
            <p:nvPr/>
          </p:nvSpPr>
          <p:spPr>
            <a:xfrm>
              <a:off x="-19221" y="176241"/>
              <a:ext cx="5517522" cy="6130481"/>
            </a:xfrm>
            <a:custGeom>
              <a:avLst/>
              <a:gdLst/>
              <a:ahLst/>
              <a:cxnLst/>
              <a:rect l="l" t="t" r="r" b="b"/>
              <a:pathLst>
                <a:path w="5517522" h="6130481" extrusionOk="0">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6" name="Google Shape;566;p21"/>
            <p:cNvSpPr/>
            <p:nvPr/>
          </p:nvSpPr>
          <p:spPr>
            <a:xfrm>
              <a:off x="-19220" y="176241"/>
              <a:ext cx="5517475" cy="6130481"/>
            </a:xfrm>
            <a:custGeom>
              <a:avLst/>
              <a:gdLst/>
              <a:ahLst/>
              <a:cxnLst/>
              <a:rect l="l" t="t" r="r" b="b"/>
              <a:pathLst>
                <a:path w="5517475" h="6130481" extrusionOk="0">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7" name="Google Shape;567;p21"/>
            <p:cNvSpPr/>
            <p:nvPr/>
          </p:nvSpPr>
          <p:spPr>
            <a:xfrm>
              <a:off x="-19221" y="0"/>
              <a:ext cx="5646974" cy="6483075"/>
            </a:xfrm>
            <a:custGeom>
              <a:avLst/>
              <a:gdLst/>
              <a:ahLst/>
              <a:cxnLst/>
              <a:rect l="l" t="t" r="r" b="b"/>
              <a:pathLst>
                <a:path w="5646974" h="6483075" extrusionOk="0">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0">
                  <a:srgbClr val="FFFFFF">
                    <a:alpha val="9803"/>
                  </a:srgbClr>
                </a:gs>
                <a:gs pos="2000">
                  <a:srgbClr val="FFFFFF">
                    <a:alpha val="9803"/>
                  </a:srgbClr>
                </a:gs>
                <a:gs pos="16000">
                  <a:srgbClr val="70AD47">
                    <a:alpha val="9803"/>
                  </a:srgbClr>
                </a:gs>
                <a:gs pos="85000">
                  <a:srgbClr val="4472C4">
                    <a:alpha val="9803"/>
                  </a:srgbClr>
                </a:gs>
                <a:gs pos="100000">
                  <a:srgbClr val="FFFFFF">
                    <a:alpha val="9803"/>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568" name="Google Shape;568;p21"/>
          <p:cNvSpPr txBox="1">
            <a:spLocks noGrp="1"/>
          </p:cNvSpPr>
          <p:nvPr>
            <p:ph type="title"/>
          </p:nvPr>
        </p:nvSpPr>
        <p:spPr>
          <a:xfrm>
            <a:off x="804672" y="2023236"/>
            <a:ext cx="3659777" cy="282090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F3864"/>
              </a:buClr>
              <a:buSzPts val="4000"/>
              <a:buFont typeface="Arial"/>
              <a:buNone/>
            </a:pPr>
            <a:r>
              <a:rPr lang="en-US" sz="4000">
                <a:solidFill>
                  <a:srgbClr val="1F3864"/>
                </a:solidFill>
                <a:latin typeface="Arial"/>
                <a:ea typeface="Arial"/>
                <a:cs typeface="Arial"/>
                <a:sym typeface="Arial"/>
              </a:rPr>
              <a:t>Key Principles of a Trauma-Informed Approach</a:t>
            </a:r>
            <a:endParaRPr/>
          </a:p>
        </p:txBody>
      </p:sp>
      <p:grpSp>
        <p:nvGrpSpPr>
          <p:cNvPr id="569" name="Google Shape;569;p21"/>
          <p:cNvGrpSpPr/>
          <p:nvPr/>
        </p:nvGrpSpPr>
        <p:grpSpPr>
          <a:xfrm>
            <a:off x="6091862" y="994208"/>
            <a:ext cx="5114242" cy="4870707"/>
            <a:chOff x="624" y="38555"/>
            <a:chExt cx="5114242" cy="4870707"/>
          </a:xfrm>
        </p:grpSpPr>
        <p:sp>
          <p:nvSpPr>
            <p:cNvPr id="570" name="Google Shape;570;p21"/>
            <p:cNvSpPr/>
            <p:nvPr/>
          </p:nvSpPr>
          <p:spPr>
            <a:xfrm>
              <a:off x="624" y="38555"/>
              <a:ext cx="2435353" cy="1461212"/>
            </a:xfrm>
            <a:prstGeom prst="rect">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1"/>
            <p:cNvSpPr txBox="1"/>
            <p:nvPr/>
          </p:nvSpPr>
          <p:spPr>
            <a:xfrm>
              <a:off x="624" y="38555"/>
              <a:ext cx="2435353" cy="1461212"/>
            </a:xfrm>
            <a:prstGeom prst="rect">
              <a:avLst/>
            </a:prstGeom>
            <a:noFill/>
            <a:ln>
              <a:noFill/>
            </a:ln>
          </p:spPr>
          <p:txBody>
            <a:bodyPr spcFirstLastPara="1" wrap="square" lIns="102850" tIns="102850" rIns="102850" bIns="102850" anchor="ctr" anchorCtr="0">
              <a:noAutofit/>
            </a:bodyPr>
            <a:lstStyle/>
            <a:p>
              <a:pPr marL="0" marR="0" lvl="0" indent="0" algn="ctr" rtl="0">
                <a:lnSpc>
                  <a:spcPct val="90000"/>
                </a:lnSpc>
                <a:spcBef>
                  <a:spcPts val="0"/>
                </a:spcBef>
                <a:spcAft>
                  <a:spcPts val="0"/>
                </a:spcAft>
                <a:buClr>
                  <a:srgbClr val="1F3864"/>
                </a:buClr>
                <a:buSzPts val="2700"/>
                <a:buFont typeface="Arial"/>
                <a:buNone/>
              </a:pPr>
              <a:r>
                <a:rPr lang="en-US" sz="2700" b="0" i="0" u="none" strike="noStrike" cap="none">
                  <a:solidFill>
                    <a:srgbClr val="1F3864"/>
                  </a:solidFill>
                  <a:latin typeface="Arial"/>
                  <a:ea typeface="Arial"/>
                  <a:cs typeface="Arial"/>
                  <a:sym typeface="Arial"/>
                </a:rPr>
                <a:t>Safety</a:t>
              </a:r>
              <a:endParaRPr/>
            </a:p>
          </p:txBody>
        </p:sp>
        <p:sp>
          <p:nvSpPr>
            <p:cNvPr id="572" name="Google Shape;572;p21"/>
            <p:cNvSpPr/>
            <p:nvPr/>
          </p:nvSpPr>
          <p:spPr>
            <a:xfrm>
              <a:off x="2679513" y="38555"/>
              <a:ext cx="2435353" cy="1461212"/>
            </a:xfrm>
            <a:prstGeom prst="rect">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1"/>
            <p:cNvSpPr txBox="1"/>
            <p:nvPr/>
          </p:nvSpPr>
          <p:spPr>
            <a:xfrm>
              <a:off x="2679513" y="38555"/>
              <a:ext cx="2435353" cy="1461212"/>
            </a:xfrm>
            <a:prstGeom prst="rect">
              <a:avLst/>
            </a:prstGeom>
            <a:noFill/>
            <a:ln>
              <a:noFill/>
            </a:ln>
          </p:spPr>
          <p:txBody>
            <a:bodyPr spcFirstLastPara="1" wrap="square" lIns="102850" tIns="102850" rIns="102850" bIns="102850" anchor="ctr" anchorCtr="0">
              <a:noAutofit/>
            </a:bodyPr>
            <a:lstStyle/>
            <a:p>
              <a:pPr marL="0" marR="0" lvl="0" indent="0" algn="ctr" rtl="0">
                <a:lnSpc>
                  <a:spcPct val="90000"/>
                </a:lnSpc>
                <a:spcBef>
                  <a:spcPts val="0"/>
                </a:spcBef>
                <a:spcAft>
                  <a:spcPts val="0"/>
                </a:spcAft>
                <a:buClr>
                  <a:srgbClr val="1F3864"/>
                </a:buClr>
                <a:buSzPts val="2700"/>
                <a:buFont typeface="Arial"/>
                <a:buNone/>
              </a:pPr>
              <a:r>
                <a:rPr lang="en-US" sz="2700" b="0" i="0" u="none" strike="noStrike" cap="none">
                  <a:solidFill>
                    <a:srgbClr val="1F3864"/>
                  </a:solidFill>
                  <a:latin typeface="Arial"/>
                  <a:ea typeface="Arial"/>
                  <a:cs typeface="Arial"/>
                  <a:sym typeface="Arial"/>
                </a:rPr>
                <a:t>Trustworthiness &amp; Transparency</a:t>
              </a:r>
              <a:endParaRPr/>
            </a:p>
          </p:txBody>
        </p:sp>
        <p:sp>
          <p:nvSpPr>
            <p:cNvPr id="574" name="Google Shape;574;p21"/>
            <p:cNvSpPr/>
            <p:nvPr/>
          </p:nvSpPr>
          <p:spPr>
            <a:xfrm>
              <a:off x="624" y="1743302"/>
              <a:ext cx="2435353" cy="1461212"/>
            </a:xfrm>
            <a:prstGeom prst="rect">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1"/>
            <p:cNvSpPr txBox="1"/>
            <p:nvPr/>
          </p:nvSpPr>
          <p:spPr>
            <a:xfrm>
              <a:off x="624" y="1743302"/>
              <a:ext cx="2435353" cy="1461212"/>
            </a:xfrm>
            <a:prstGeom prst="rect">
              <a:avLst/>
            </a:prstGeom>
            <a:noFill/>
            <a:ln>
              <a:noFill/>
            </a:ln>
          </p:spPr>
          <p:txBody>
            <a:bodyPr spcFirstLastPara="1" wrap="square" lIns="102850" tIns="102850" rIns="102850" bIns="102850" anchor="ctr" anchorCtr="0">
              <a:noAutofit/>
            </a:bodyPr>
            <a:lstStyle/>
            <a:p>
              <a:pPr marL="0" marR="0" lvl="0" indent="0" algn="ctr" rtl="0">
                <a:lnSpc>
                  <a:spcPct val="90000"/>
                </a:lnSpc>
                <a:spcBef>
                  <a:spcPts val="0"/>
                </a:spcBef>
                <a:spcAft>
                  <a:spcPts val="0"/>
                </a:spcAft>
                <a:buClr>
                  <a:srgbClr val="1F3864"/>
                </a:buClr>
                <a:buSzPts val="2700"/>
                <a:buFont typeface="Arial"/>
                <a:buNone/>
              </a:pPr>
              <a:r>
                <a:rPr lang="en-US" sz="2700" b="0" i="0" u="none" strike="noStrike" cap="none">
                  <a:solidFill>
                    <a:srgbClr val="1F3864"/>
                  </a:solidFill>
                  <a:latin typeface="Arial"/>
                  <a:ea typeface="Arial"/>
                  <a:cs typeface="Arial"/>
                  <a:sym typeface="Arial"/>
                </a:rPr>
                <a:t>Peer Support</a:t>
              </a:r>
              <a:endParaRPr/>
            </a:p>
          </p:txBody>
        </p:sp>
        <p:sp>
          <p:nvSpPr>
            <p:cNvPr id="576" name="Google Shape;576;p21"/>
            <p:cNvSpPr/>
            <p:nvPr/>
          </p:nvSpPr>
          <p:spPr>
            <a:xfrm>
              <a:off x="2679513" y="1743302"/>
              <a:ext cx="2435353" cy="1461212"/>
            </a:xfrm>
            <a:prstGeom prst="rect">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1"/>
            <p:cNvSpPr txBox="1"/>
            <p:nvPr/>
          </p:nvSpPr>
          <p:spPr>
            <a:xfrm>
              <a:off x="2679513" y="1743302"/>
              <a:ext cx="2435353" cy="1461212"/>
            </a:xfrm>
            <a:prstGeom prst="rect">
              <a:avLst/>
            </a:prstGeom>
            <a:noFill/>
            <a:ln>
              <a:noFill/>
            </a:ln>
          </p:spPr>
          <p:txBody>
            <a:bodyPr spcFirstLastPara="1" wrap="square" lIns="102850" tIns="102850" rIns="102850" bIns="102850" anchor="ctr" anchorCtr="0">
              <a:noAutofit/>
            </a:bodyPr>
            <a:lstStyle/>
            <a:p>
              <a:pPr marL="0" marR="0" lvl="0" indent="0" algn="ctr" rtl="0">
                <a:lnSpc>
                  <a:spcPct val="90000"/>
                </a:lnSpc>
                <a:spcBef>
                  <a:spcPts val="0"/>
                </a:spcBef>
                <a:spcAft>
                  <a:spcPts val="0"/>
                </a:spcAft>
                <a:buClr>
                  <a:srgbClr val="1F3864"/>
                </a:buClr>
                <a:buSzPts val="2700"/>
                <a:buFont typeface="Arial"/>
                <a:buNone/>
              </a:pPr>
              <a:r>
                <a:rPr lang="en-US" sz="2700" b="0" i="0" u="none" strike="noStrike" cap="none">
                  <a:solidFill>
                    <a:srgbClr val="1F3864"/>
                  </a:solidFill>
                  <a:latin typeface="Arial"/>
                  <a:ea typeface="Arial"/>
                  <a:cs typeface="Arial"/>
                  <a:sym typeface="Arial"/>
                </a:rPr>
                <a:t>Collaboration &amp; Mutuality</a:t>
              </a:r>
              <a:endParaRPr/>
            </a:p>
          </p:txBody>
        </p:sp>
        <p:sp>
          <p:nvSpPr>
            <p:cNvPr id="578" name="Google Shape;578;p21"/>
            <p:cNvSpPr/>
            <p:nvPr/>
          </p:nvSpPr>
          <p:spPr>
            <a:xfrm>
              <a:off x="624" y="3448050"/>
              <a:ext cx="2435353" cy="1461212"/>
            </a:xfrm>
            <a:prstGeom prst="rect">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1"/>
            <p:cNvSpPr txBox="1"/>
            <p:nvPr/>
          </p:nvSpPr>
          <p:spPr>
            <a:xfrm>
              <a:off x="624" y="3448050"/>
              <a:ext cx="2435353" cy="1461212"/>
            </a:xfrm>
            <a:prstGeom prst="rect">
              <a:avLst/>
            </a:prstGeom>
            <a:noFill/>
            <a:ln>
              <a:noFill/>
            </a:ln>
          </p:spPr>
          <p:txBody>
            <a:bodyPr spcFirstLastPara="1" wrap="square" lIns="102850" tIns="102850" rIns="102850" bIns="102850" anchor="ctr" anchorCtr="0">
              <a:noAutofit/>
            </a:bodyPr>
            <a:lstStyle/>
            <a:p>
              <a:pPr marL="0" marR="0" lvl="0" indent="0" algn="ctr" rtl="0">
                <a:lnSpc>
                  <a:spcPct val="90000"/>
                </a:lnSpc>
                <a:spcBef>
                  <a:spcPts val="0"/>
                </a:spcBef>
                <a:spcAft>
                  <a:spcPts val="0"/>
                </a:spcAft>
                <a:buClr>
                  <a:srgbClr val="1F3864"/>
                </a:buClr>
                <a:buSzPts val="2700"/>
                <a:buFont typeface="Arial"/>
                <a:buNone/>
              </a:pPr>
              <a:r>
                <a:rPr lang="en-US" sz="2700" b="0" i="0" u="none" strike="noStrike" cap="none">
                  <a:solidFill>
                    <a:srgbClr val="1F3864"/>
                  </a:solidFill>
                  <a:latin typeface="Arial"/>
                  <a:ea typeface="Arial"/>
                  <a:cs typeface="Arial"/>
                  <a:sym typeface="Arial"/>
                </a:rPr>
                <a:t>Empowerment, Voice, Choice</a:t>
              </a:r>
              <a:endParaRPr/>
            </a:p>
          </p:txBody>
        </p:sp>
        <p:sp>
          <p:nvSpPr>
            <p:cNvPr id="580" name="Google Shape;580;p21"/>
            <p:cNvSpPr/>
            <p:nvPr/>
          </p:nvSpPr>
          <p:spPr>
            <a:xfrm>
              <a:off x="2679513" y="3448050"/>
              <a:ext cx="2435353" cy="1461212"/>
            </a:xfrm>
            <a:prstGeom prst="rect">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1"/>
            <p:cNvSpPr txBox="1"/>
            <p:nvPr/>
          </p:nvSpPr>
          <p:spPr>
            <a:xfrm>
              <a:off x="2679513" y="3448050"/>
              <a:ext cx="2435353" cy="1461212"/>
            </a:xfrm>
            <a:prstGeom prst="rect">
              <a:avLst/>
            </a:prstGeom>
            <a:noFill/>
            <a:ln>
              <a:noFill/>
            </a:ln>
          </p:spPr>
          <p:txBody>
            <a:bodyPr spcFirstLastPara="1" wrap="square" lIns="102850" tIns="102850" rIns="102850" bIns="102850" anchor="ctr" anchorCtr="0">
              <a:noAutofit/>
            </a:bodyPr>
            <a:lstStyle/>
            <a:p>
              <a:pPr marL="0" marR="0" lvl="0" indent="0" algn="ctr" rtl="0">
                <a:lnSpc>
                  <a:spcPct val="90000"/>
                </a:lnSpc>
                <a:spcBef>
                  <a:spcPts val="0"/>
                </a:spcBef>
                <a:spcAft>
                  <a:spcPts val="0"/>
                </a:spcAft>
                <a:buClr>
                  <a:srgbClr val="1F3864"/>
                </a:buClr>
                <a:buSzPts val="2700"/>
                <a:buFont typeface="Arial"/>
                <a:buNone/>
              </a:pPr>
              <a:r>
                <a:rPr lang="en-US" sz="2700" b="0" i="0" u="none" strike="noStrike" cap="none">
                  <a:solidFill>
                    <a:srgbClr val="1F3864"/>
                  </a:solidFill>
                  <a:latin typeface="Arial"/>
                  <a:ea typeface="Arial"/>
                  <a:cs typeface="Arial"/>
                  <a:sym typeface="Arial"/>
                </a:rPr>
                <a:t>Historical, Cultural and Gender Issues</a:t>
              </a:r>
              <a:endParaRPr/>
            </a:p>
          </p:txBody>
        </p:sp>
      </p:grpSp>
      <p:pic>
        <p:nvPicPr>
          <p:cNvPr id="582" name="Google Shape;582;p21"/>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86"/>
        <p:cNvGrpSpPr/>
        <p:nvPr/>
      </p:nvGrpSpPr>
      <p:grpSpPr>
        <a:xfrm>
          <a:off x="0" y="0"/>
          <a:ext cx="0" cy="0"/>
          <a:chOff x="0" y="0"/>
          <a:chExt cx="0" cy="0"/>
        </a:xfrm>
      </p:grpSpPr>
      <p:sp>
        <p:nvSpPr>
          <p:cNvPr id="587" name="Google Shape;587;p22"/>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88" name="Google Shape;588;p22"/>
          <p:cNvSpPr txBox="1">
            <a:spLocks noGrp="1"/>
          </p:cNvSpPr>
          <p:nvPr>
            <p:ph type="title"/>
          </p:nvPr>
        </p:nvSpPr>
        <p:spPr>
          <a:xfrm>
            <a:off x="3941402" y="674720"/>
            <a:ext cx="3962061" cy="74249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2F5496"/>
              </a:buClr>
              <a:buSzPts val="3600"/>
              <a:buFont typeface="Arial"/>
              <a:buNone/>
            </a:pPr>
            <a:r>
              <a:rPr lang="en-US" sz="3600">
                <a:solidFill>
                  <a:srgbClr val="2F5496"/>
                </a:solidFill>
                <a:latin typeface="Arial"/>
                <a:ea typeface="Arial"/>
                <a:cs typeface="Arial"/>
                <a:sym typeface="Arial"/>
              </a:rPr>
              <a:t>Resources</a:t>
            </a:r>
            <a:endParaRPr/>
          </a:p>
        </p:txBody>
      </p:sp>
      <p:sp>
        <p:nvSpPr>
          <p:cNvPr id="593" name="Google Shape;593;p22"/>
          <p:cNvSpPr txBox="1">
            <a:spLocks noGrp="1"/>
          </p:cNvSpPr>
          <p:nvPr>
            <p:ph type="body" idx="1"/>
          </p:nvPr>
        </p:nvSpPr>
        <p:spPr>
          <a:xfrm>
            <a:off x="757967" y="1708745"/>
            <a:ext cx="10557900" cy="4516500"/>
          </a:xfrm>
          <a:prstGeom prst="rect">
            <a:avLst/>
          </a:prstGeom>
          <a:noFill/>
          <a:ln>
            <a:noFill/>
          </a:ln>
        </p:spPr>
        <p:txBody>
          <a:bodyPr spcFirstLastPara="1" wrap="square" lIns="91425" tIns="45700" rIns="91425" bIns="45700" anchor="t" anchorCtr="0">
            <a:normAutofit lnSpcReduction="10000"/>
          </a:bodyPr>
          <a:lstStyle/>
          <a:p>
            <a:pPr marL="228600" lvl="0" indent="-219075" algn="l" rtl="0">
              <a:lnSpc>
                <a:spcPct val="90000"/>
              </a:lnSpc>
              <a:spcBef>
                <a:spcPts val="0"/>
              </a:spcBef>
              <a:spcAft>
                <a:spcPts val="0"/>
              </a:spcAft>
              <a:buClr>
                <a:srgbClr val="2F5496"/>
              </a:buClr>
              <a:buSzPct val="100000"/>
              <a:buChar char="•"/>
            </a:pPr>
            <a:r>
              <a:rPr lang="en-US" sz="2000">
                <a:solidFill>
                  <a:srgbClr val="2F5496"/>
                </a:solidFill>
                <a:latin typeface="Arial"/>
                <a:ea typeface="Arial"/>
                <a:cs typeface="Arial"/>
                <a:sym typeface="Arial"/>
              </a:rPr>
              <a:t>Traumatic Stress: Effects on the Brain by J. Douglas Bremner, MD. Dialogues in Clinical Neuroscience. 2006 Dec; 8(4): 445-61. Dei:10.31887/DCNS.2006.8.4/jbremner </a:t>
            </a:r>
            <a:endParaRPr/>
          </a:p>
          <a:p>
            <a:pPr marL="228600" lvl="0" indent="-219075" algn="l" rtl="0">
              <a:lnSpc>
                <a:spcPct val="90000"/>
              </a:lnSpc>
              <a:spcBef>
                <a:spcPts val="1000"/>
              </a:spcBef>
              <a:spcAft>
                <a:spcPts val="0"/>
              </a:spcAft>
              <a:buClr>
                <a:srgbClr val="2F5496"/>
              </a:buClr>
              <a:buSzPct val="100000"/>
              <a:buChar char="•"/>
            </a:pPr>
            <a:r>
              <a:rPr lang="en-US" sz="2000">
                <a:solidFill>
                  <a:srgbClr val="2F5496"/>
                </a:solidFill>
                <a:latin typeface="Arial"/>
                <a:ea typeface="Arial"/>
                <a:cs typeface="Arial"/>
                <a:sym typeface="Arial"/>
              </a:rPr>
              <a:t>Briere &amp; Scott, 2006b; Foa et al., 2006; Pietrzak et al., 2011 (as cited in TIP 57 from the Substance Abuse and Mental Health Services Administration [SAMHSA]) </a:t>
            </a:r>
            <a:endParaRPr/>
          </a:p>
          <a:p>
            <a:pPr marL="228600" lvl="0" indent="-219075" algn="l" rtl="0">
              <a:lnSpc>
                <a:spcPct val="90000"/>
              </a:lnSpc>
              <a:spcBef>
                <a:spcPts val="1000"/>
              </a:spcBef>
              <a:spcAft>
                <a:spcPts val="0"/>
              </a:spcAft>
              <a:buClr>
                <a:srgbClr val="2F5496"/>
              </a:buClr>
              <a:buSzPct val="100000"/>
              <a:buChar char="•"/>
            </a:pPr>
            <a:r>
              <a:rPr lang="en-US" sz="2000">
                <a:solidFill>
                  <a:srgbClr val="2F5496"/>
                </a:solidFill>
                <a:latin typeface="Arial"/>
                <a:ea typeface="Arial"/>
                <a:cs typeface="Arial"/>
                <a:sym typeface="Arial"/>
              </a:rPr>
              <a:t>Supplemental material from Dr Nadine Burke Harris ACES and HPA axis https://www.ted.com/talks/nadine_burke_harris_how_childhood_trauma_affects_he alth_across_a_lifetime?language=en#t-1005516</a:t>
            </a:r>
            <a:endParaRPr/>
          </a:p>
          <a:p>
            <a:pPr marL="228600" lvl="0" indent="-219075" algn="l" rtl="0">
              <a:lnSpc>
                <a:spcPct val="90000"/>
              </a:lnSpc>
              <a:spcBef>
                <a:spcPts val="1000"/>
              </a:spcBef>
              <a:spcAft>
                <a:spcPts val="0"/>
              </a:spcAft>
              <a:buClr>
                <a:srgbClr val="2F5496"/>
              </a:buClr>
              <a:buSzPct val="100000"/>
              <a:buChar char="•"/>
            </a:pPr>
            <a:r>
              <a:rPr lang="en-US" sz="2000">
                <a:solidFill>
                  <a:srgbClr val="2F5496"/>
                </a:solidFill>
                <a:latin typeface="Arial"/>
                <a:ea typeface="Arial"/>
                <a:cs typeface="Arial"/>
                <a:sym typeface="Arial"/>
              </a:rPr>
              <a:t> Joelle Rabow Maletis: The psychology of post-traumatic stress disorder | TED Talk </a:t>
            </a:r>
            <a:endParaRPr/>
          </a:p>
          <a:p>
            <a:pPr marL="228600" lvl="0" indent="-219075" algn="l" rtl="0">
              <a:lnSpc>
                <a:spcPct val="90000"/>
              </a:lnSpc>
              <a:spcBef>
                <a:spcPts val="1000"/>
              </a:spcBef>
              <a:spcAft>
                <a:spcPts val="0"/>
              </a:spcAft>
              <a:buClr>
                <a:srgbClr val="2F5496"/>
              </a:buClr>
              <a:buSzPct val="100000"/>
              <a:buChar char="•"/>
            </a:pPr>
            <a:r>
              <a:rPr lang="en-US" sz="2000">
                <a:solidFill>
                  <a:srgbClr val="2F5496"/>
                </a:solidFill>
                <a:latin typeface="Arial"/>
                <a:ea typeface="Arial"/>
                <a:cs typeface="Arial"/>
                <a:sym typeface="Arial"/>
              </a:rPr>
              <a:t>How Stress and Trauma Impact the Brain: Trauma and the Brain – Neurobiology – PTSD 2020 Dr. Sanil Rege and article https://psychscenehub.com/psychinsights/posttraumatic-stress-disorder/ </a:t>
            </a:r>
            <a:endParaRPr/>
          </a:p>
          <a:p>
            <a:pPr marL="228600" lvl="0" indent="-219075" algn="l" rtl="0">
              <a:lnSpc>
                <a:spcPct val="90000"/>
              </a:lnSpc>
              <a:spcBef>
                <a:spcPts val="1000"/>
              </a:spcBef>
              <a:spcAft>
                <a:spcPts val="0"/>
              </a:spcAft>
              <a:buClr>
                <a:srgbClr val="2F5496"/>
              </a:buClr>
              <a:buSzPct val="100000"/>
              <a:buChar char="•"/>
            </a:pPr>
            <a:r>
              <a:rPr lang="en-US" sz="2000">
                <a:solidFill>
                  <a:srgbClr val="2F5496"/>
                </a:solidFill>
                <a:latin typeface="Arial"/>
                <a:ea typeface="Arial"/>
                <a:cs typeface="Arial"/>
                <a:sym typeface="Arial"/>
              </a:rPr>
              <a:t>The Neurobiological Impact of Psychological Trauma: The HPA Axis. Dr. Dawn-Elise Snipes of ALL CEUs Counseling Education – Tools for Mental Health and Addiction Recovery Counselor Toolbox Feb 29,2020</a:t>
            </a:r>
            <a:endParaRPr/>
          </a:p>
          <a:p>
            <a:pPr marL="228600" lvl="0" indent="-127000" algn="l" rtl="0">
              <a:lnSpc>
                <a:spcPct val="90000"/>
              </a:lnSpc>
              <a:spcBef>
                <a:spcPts val="1000"/>
              </a:spcBef>
              <a:spcAft>
                <a:spcPts val="0"/>
              </a:spcAft>
              <a:buClr>
                <a:schemeClr val="dk1"/>
              </a:buClr>
              <a:buSzPct val="100000"/>
              <a:buNone/>
            </a:pPr>
            <a:endParaRPr sz="1600"/>
          </a:p>
        </p:txBody>
      </p:sp>
      <p:sp>
        <p:nvSpPr>
          <p:cNvPr id="589" name="Google Shape;589;p22"/>
          <p:cNvSpPr/>
          <p:nvPr/>
        </p:nvSpPr>
        <p:spPr>
          <a:xfrm rot="-2700000" flipH="1">
            <a:off x="-376156"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0" name="Google Shape;590;p22"/>
          <p:cNvSpPr/>
          <p:nvPr/>
        </p:nvSpPr>
        <p:spPr>
          <a:xfrm rot="-2700000" flipH="1">
            <a:off x="891641"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1" name="Google Shape;591;p22"/>
          <p:cNvSpPr/>
          <p:nvPr/>
        </p:nvSpPr>
        <p:spPr>
          <a:xfrm rot="-2700000" flipH="1">
            <a:off x="10043482"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2" name="Google Shape;592;p22"/>
          <p:cNvSpPr/>
          <p:nvPr/>
        </p:nvSpPr>
        <p:spPr>
          <a:xfrm rot="10800000" flipH="1">
            <a:off x="9356643"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4" name="Google Shape;594;p22"/>
          <p:cNvSpPr/>
          <p:nvPr/>
        </p:nvSpPr>
        <p:spPr>
          <a:xfrm flipH="1">
            <a:off x="7976344"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95" name="Google Shape;595;p22"/>
          <p:cNvSpPr/>
          <p:nvPr/>
        </p:nvSpPr>
        <p:spPr>
          <a:xfrm flipH="1">
            <a:off x="7604080"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96" name="Google Shape;596;p22"/>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0"/>
        <p:cNvGrpSpPr/>
        <p:nvPr/>
      </p:nvGrpSpPr>
      <p:grpSpPr>
        <a:xfrm>
          <a:off x="0" y="0"/>
          <a:ext cx="0" cy="0"/>
          <a:chOff x="0" y="0"/>
          <a:chExt cx="0" cy="0"/>
        </a:xfrm>
      </p:grpSpPr>
      <p:sp>
        <p:nvSpPr>
          <p:cNvPr id="601" name="Google Shape;601;p23"/>
          <p:cNvSpPr txBox="1">
            <a:spLocks noGrp="1"/>
          </p:cNvSpPr>
          <p:nvPr>
            <p:ph type="ctrTitle"/>
          </p:nvPr>
        </p:nvSpPr>
        <p:spPr>
          <a:xfrm>
            <a:off x="684106" y="2286000"/>
            <a:ext cx="9069493" cy="2249888"/>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4000"/>
              <a:buFont typeface="Calibri"/>
              <a:buNone/>
            </a:pPr>
            <a:r>
              <a:rPr lang="en-US" sz="4000"/>
              <a:t>How would learning to recognize and effectively respond to trauma impact your ability to practice law?</a:t>
            </a:r>
            <a:endParaRPr/>
          </a:p>
        </p:txBody>
      </p:sp>
      <p:pic>
        <p:nvPicPr>
          <p:cNvPr id="602" name="Google Shape;602;p23"/>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6"/>
        <p:cNvGrpSpPr/>
        <p:nvPr/>
      </p:nvGrpSpPr>
      <p:grpSpPr>
        <a:xfrm>
          <a:off x="0" y="0"/>
          <a:ext cx="0" cy="0"/>
          <a:chOff x="0" y="0"/>
          <a:chExt cx="0" cy="0"/>
        </a:xfrm>
      </p:grpSpPr>
      <p:sp>
        <p:nvSpPr>
          <p:cNvPr id="607" name="Google Shape;607;p2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Reminder: Trauma is Re-Experienced in </a:t>
            </a:r>
            <a:r>
              <a:rPr lang="en-US" b="1"/>
              <a:t>Real Time</a:t>
            </a:r>
            <a:endParaRPr/>
          </a:p>
        </p:txBody>
      </p:sp>
      <p:sp>
        <p:nvSpPr>
          <p:cNvPr id="608" name="Google Shape;608;p24"/>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31215D"/>
              </a:buClr>
              <a:buSzPts val="2800"/>
              <a:buChar char="•"/>
            </a:pPr>
            <a:r>
              <a:rPr lang="en-US" sz="2800">
                <a:solidFill>
                  <a:srgbClr val="31215D"/>
                </a:solidFill>
              </a:rPr>
              <a:t>Trauma is not something that happened in the past</a:t>
            </a:r>
            <a:endParaRPr/>
          </a:p>
          <a:p>
            <a:pPr marL="685800" lvl="1" indent="-228600" algn="l" rtl="0">
              <a:lnSpc>
                <a:spcPct val="90000"/>
              </a:lnSpc>
              <a:spcBef>
                <a:spcPts val="500"/>
              </a:spcBef>
              <a:spcAft>
                <a:spcPts val="0"/>
              </a:spcAft>
              <a:buClr>
                <a:srgbClr val="31215D"/>
              </a:buClr>
              <a:buSzPts val="2800"/>
              <a:buChar char="•"/>
            </a:pPr>
            <a:r>
              <a:rPr lang="en-US" sz="2800">
                <a:solidFill>
                  <a:srgbClr val="31215D"/>
                </a:solidFill>
              </a:rPr>
              <a:t>Trauma is a present experience in the body in reaction to a trigger</a:t>
            </a:r>
            <a:endParaRPr/>
          </a:p>
          <a:p>
            <a:pPr marL="685800" lvl="1" indent="-228600" algn="l" rtl="0">
              <a:lnSpc>
                <a:spcPct val="90000"/>
              </a:lnSpc>
              <a:spcBef>
                <a:spcPts val="500"/>
              </a:spcBef>
              <a:spcAft>
                <a:spcPts val="0"/>
              </a:spcAft>
              <a:buClr>
                <a:srgbClr val="31215D"/>
              </a:buClr>
              <a:buSzPts val="2800"/>
              <a:buChar char="•"/>
            </a:pPr>
            <a:r>
              <a:rPr lang="en-US" sz="2800">
                <a:solidFill>
                  <a:srgbClr val="31215D"/>
                </a:solidFill>
              </a:rPr>
              <a:t>This is why victim’s feel stuck or “locked” in the past</a:t>
            </a:r>
            <a:endParaRPr/>
          </a:p>
          <a:p>
            <a:pPr marL="685800" lvl="1" indent="-228600" algn="l" rtl="0">
              <a:lnSpc>
                <a:spcPct val="90000"/>
              </a:lnSpc>
              <a:spcBef>
                <a:spcPts val="500"/>
              </a:spcBef>
              <a:spcAft>
                <a:spcPts val="0"/>
              </a:spcAft>
              <a:buClr>
                <a:srgbClr val="31215D"/>
              </a:buClr>
              <a:buSzPts val="2800"/>
              <a:buChar char="•"/>
            </a:pPr>
            <a:r>
              <a:rPr lang="en-US" sz="2800">
                <a:solidFill>
                  <a:srgbClr val="31215D"/>
                </a:solidFill>
              </a:rPr>
              <a:t>Traumatized people are experiencing physical symptoms when they relive the past</a:t>
            </a:r>
            <a:endParaRPr/>
          </a:p>
        </p:txBody>
      </p:sp>
      <p:pic>
        <p:nvPicPr>
          <p:cNvPr id="609" name="Google Shape;609;p24"/>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Google Shape;614;p2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Common Triggers to Trauma Responses</a:t>
            </a:r>
            <a:endParaRPr/>
          </a:p>
        </p:txBody>
      </p:sp>
      <p:sp>
        <p:nvSpPr>
          <p:cNvPr id="615" name="Google Shape;615;p25"/>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31215D"/>
              </a:buClr>
              <a:buSzPts val="2400"/>
              <a:buChar char="•"/>
            </a:pPr>
            <a:r>
              <a:rPr lang="en-US" sz="2400">
                <a:solidFill>
                  <a:srgbClr val="31215D"/>
                </a:solidFill>
              </a:rPr>
              <a:t>Sounds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Smells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Colors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Movements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Objects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Anniversaries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Significant life events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Events or situations that resemble or symbolize the trauma</a:t>
            </a:r>
            <a:endParaRPr/>
          </a:p>
        </p:txBody>
      </p:sp>
      <p:pic>
        <p:nvPicPr>
          <p:cNvPr id="616" name="Google Shape;616;p25"/>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sp>
        <p:nvSpPr>
          <p:cNvPr id="621" name="Google Shape;621;p26"/>
          <p:cNvSpPr txBox="1">
            <a:spLocks noGrp="1"/>
          </p:cNvSpPr>
          <p:nvPr>
            <p:ph type="ctrTitle"/>
          </p:nvPr>
        </p:nvSpPr>
        <p:spPr>
          <a:xfrm>
            <a:off x="1074805" y="0"/>
            <a:ext cx="7766936" cy="6461527"/>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4000"/>
              <a:buFont typeface="Calibri"/>
              <a:buNone/>
            </a:pPr>
            <a:r>
              <a:rPr lang="en-US" sz="4000"/>
              <a:t>Trauma responses are </a:t>
            </a:r>
            <a:r>
              <a:rPr lang="en-US" sz="4000" b="1"/>
              <a:t>NORMAL</a:t>
            </a:r>
            <a:r>
              <a:rPr lang="en-US" sz="4000"/>
              <a:t> reactions to </a:t>
            </a:r>
            <a:r>
              <a:rPr lang="en-US" sz="4000" b="1"/>
              <a:t>ABNORMAL</a:t>
            </a:r>
            <a:r>
              <a:rPr lang="en-US" sz="4000"/>
              <a:t> situations</a:t>
            </a:r>
            <a:br>
              <a:rPr lang="en-US" sz="4000"/>
            </a:br>
            <a:br>
              <a:rPr lang="en-US" sz="4000"/>
            </a:br>
            <a:r>
              <a:rPr lang="en-US" sz="4000"/>
              <a:t>-however-</a:t>
            </a:r>
            <a:br>
              <a:rPr lang="en-US" sz="4000"/>
            </a:br>
            <a:br>
              <a:rPr lang="en-US" sz="4000"/>
            </a:br>
            <a:r>
              <a:rPr lang="en-US" sz="4000"/>
              <a:t>They may appear to be </a:t>
            </a:r>
            <a:r>
              <a:rPr lang="en-US" sz="4000" b="1"/>
              <a:t>ABNORMAL</a:t>
            </a:r>
            <a:r>
              <a:rPr lang="en-US" sz="4000"/>
              <a:t> or </a:t>
            </a:r>
            <a:r>
              <a:rPr lang="en-US" sz="4000" b="1"/>
              <a:t>INNAPROPRIATE </a:t>
            </a:r>
            <a:r>
              <a:rPr lang="en-US" sz="4000"/>
              <a:t>to the untrained eye</a:t>
            </a:r>
            <a:endParaRPr/>
          </a:p>
        </p:txBody>
      </p:sp>
      <p:pic>
        <p:nvPicPr>
          <p:cNvPr id="622" name="Google Shape;622;p26"/>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26"/>
        <p:cNvGrpSpPr/>
        <p:nvPr/>
      </p:nvGrpSpPr>
      <p:grpSpPr>
        <a:xfrm>
          <a:off x="0" y="0"/>
          <a:ext cx="0" cy="0"/>
          <a:chOff x="0" y="0"/>
          <a:chExt cx="0" cy="0"/>
        </a:xfrm>
      </p:grpSpPr>
      <p:sp>
        <p:nvSpPr>
          <p:cNvPr id="627" name="Google Shape;627;p2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Preventing Re-Traumatization </a:t>
            </a:r>
            <a:endParaRPr/>
          </a:p>
        </p:txBody>
      </p:sp>
      <p:sp>
        <p:nvSpPr>
          <p:cNvPr id="628" name="Google Shape;628;p27"/>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3200"/>
              <a:buChar char="•"/>
            </a:pPr>
            <a:r>
              <a:rPr lang="en-US" sz="3200">
                <a:solidFill>
                  <a:srgbClr val="31215D"/>
                </a:solidFill>
              </a:rPr>
              <a:t>Do no harm</a:t>
            </a:r>
            <a:endParaRPr/>
          </a:p>
          <a:p>
            <a:pPr marL="228600" lvl="0" indent="-25400" algn="l" rtl="0">
              <a:lnSpc>
                <a:spcPct val="90000"/>
              </a:lnSpc>
              <a:spcBef>
                <a:spcPts val="1000"/>
              </a:spcBef>
              <a:spcAft>
                <a:spcPts val="0"/>
              </a:spcAft>
              <a:buClr>
                <a:schemeClr val="dk1"/>
              </a:buClr>
              <a:buSzPts val="3200"/>
              <a:buNone/>
            </a:pPr>
            <a:endParaRPr sz="3200">
              <a:solidFill>
                <a:srgbClr val="31215D"/>
              </a:solidFill>
            </a:endParaRPr>
          </a:p>
          <a:p>
            <a:pPr marL="228600" lvl="0" indent="-228600" algn="l" rtl="0">
              <a:lnSpc>
                <a:spcPct val="90000"/>
              </a:lnSpc>
              <a:spcBef>
                <a:spcPts val="1000"/>
              </a:spcBef>
              <a:spcAft>
                <a:spcPts val="0"/>
              </a:spcAft>
              <a:buClr>
                <a:srgbClr val="31215D"/>
              </a:buClr>
              <a:buSzPts val="3200"/>
              <a:buChar char="•"/>
            </a:pPr>
            <a:r>
              <a:rPr lang="en-US" sz="3200">
                <a:solidFill>
                  <a:srgbClr val="31215D"/>
                </a:solidFill>
              </a:rPr>
              <a:t>Non-Violent approach to client interactions</a:t>
            </a:r>
            <a:endParaRPr/>
          </a:p>
          <a:p>
            <a:pPr marL="228600" lvl="0" indent="-25400" algn="l" rtl="0">
              <a:lnSpc>
                <a:spcPct val="90000"/>
              </a:lnSpc>
              <a:spcBef>
                <a:spcPts val="1000"/>
              </a:spcBef>
              <a:spcAft>
                <a:spcPts val="0"/>
              </a:spcAft>
              <a:buClr>
                <a:schemeClr val="dk1"/>
              </a:buClr>
              <a:buSzPts val="3200"/>
              <a:buNone/>
            </a:pPr>
            <a:endParaRPr sz="3200">
              <a:solidFill>
                <a:srgbClr val="31215D"/>
              </a:solidFill>
            </a:endParaRPr>
          </a:p>
          <a:p>
            <a:pPr marL="228600" lvl="0" indent="-228600" algn="l" rtl="0">
              <a:lnSpc>
                <a:spcPct val="90000"/>
              </a:lnSpc>
              <a:spcBef>
                <a:spcPts val="1000"/>
              </a:spcBef>
              <a:spcAft>
                <a:spcPts val="0"/>
              </a:spcAft>
              <a:buClr>
                <a:srgbClr val="31215D"/>
              </a:buClr>
              <a:buSzPts val="3200"/>
              <a:buChar char="•"/>
            </a:pPr>
            <a:r>
              <a:rPr lang="en-US" sz="3200">
                <a:solidFill>
                  <a:srgbClr val="31215D"/>
                </a:solidFill>
              </a:rPr>
              <a:t>Center client autonomy</a:t>
            </a:r>
            <a:endParaRPr/>
          </a:p>
        </p:txBody>
      </p:sp>
      <p:pic>
        <p:nvPicPr>
          <p:cNvPr id="629" name="Google Shape;629;p27"/>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6"/>
        <p:cNvGrpSpPr/>
        <p:nvPr/>
      </p:nvGrpSpPr>
      <p:grpSpPr>
        <a:xfrm>
          <a:off x="0" y="0"/>
          <a:ext cx="0" cy="0"/>
          <a:chOff x="0" y="0"/>
          <a:chExt cx="0" cy="0"/>
        </a:xfrm>
      </p:grpSpPr>
      <p:sp>
        <p:nvSpPr>
          <p:cNvPr id="97" name="Google Shape;97;p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Arial"/>
              <a:buNone/>
            </a:pPr>
            <a:r>
              <a:rPr lang="en-US" sz="4400">
                <a:solidFill>
                  <a:schemeClr val="dk2"/>
                </a:solidFill>
                <a:latin typeface="Arial"/>
                <a:ea typeface="Arial"/>
                <a:cs typeface="Arial"/>
                <a:sym typeface="Arial"/>
              </a:rPr>
              <a:t>What is Trauma? </a:t>
            </a:r>
            <a:endParaRPr/>
          </a:p>
        </p:txBody>
      </p:sp>
      <p:grpSp>
        <p:nvGrpSpPr>
          <p:cNvPr id="98" name="Google Shape;98;p1"/>
          <p:cNvGrpSpPr/>
          <p:nvPr/>
        </p:nvGrpSpPr>
        <p:grpSpPr>
          <a:xfrm>
            <a:off x="838200" y="2247160"/>
            <a:ext cx="10515600" cy="3508266"/>
            <a:chOff x="0" y="421535"/>
            <a:chExt cx="10515600" cy="3508266"/>
          </a:xfrm>
        </p:grpSpPr>
        <p:sp>
          <p:nvSpPr>
            <p:cNvPr id="99" name="Google Shape;99;p1"/>
            <p:cNvSpPr/>
            <p:nvPr/>
          </p:nvSpPr>
          <p:spPr>
            <a:xfrm>
              <a:off x="0" y="421535"/>
              <a:ext cx="10515600" cy="1590957"/>
            </a:xfrm>
            <a:prstGeom prst="roundRect">
              <a:avLst>
                <a:gd name="adj" fmla="val 10000"/>
              </a:avLst>
            </a:prstGeom>
            <a:solidFill>
              <a:srgbClr val="CCD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
            <p:cNvSpPr/>
            <p:nvPr/>
          </p:nvSpPr>
          <p:spPr>
            <a:xfrm>
              <a:off x="481264" y="779501"/>
              <a:ext cx="875026" cy="875026"/>
            </a:xfrm>
            <a:prstGeom prst="rect">
              <a:avLst/>
            </a:prstGeom>
            <a:blipFill rotWithShape="1">
              <a:blip r:embed="rId3">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
            <p:cNvSpPr/>
            <p:nvPr/>
          </p:nvSpPr>
          <p:spPr>
            <a:xfrm>
              <a:off x="1837556" y="421535"/>
              <a:ext cx="8678043" cy="1590957"/>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
            <p:cNvSpPr txBox="1"/>
            <p:nvPr/>
          </p:nvSpPr>
          <p:spPr>
            <a:xfrm>
              <a:off x="1837556" y="421535"/>
              <a:ext cx="8678043" cy="1590957"/>
            </a:xfrm>
            <a:prstGeom prst="rect">
              <a:avLst/>
            </a:prstGeom>
            <a:noFill/>
            <a:ln>
              <a:noFill/>
            </a:ln>
          </p:spPr>
          <p:txBody>
            <a:bodyPr spcFirstLastPara="1" wrap="square" lIns="168375" tIns="168375" rIns="168375" bIns="168375" anchor="ctr" anchorCtr="0">
              <a:noAutofit/>
            </a:bodyPr>
            <a:lstStyle/>
            <a:p>
              <a:pPr marL="0" marR="0" lvl="0" indent="0" algn="ctr" rtl="0">
                <a:lnSpc>
                  <a:spcPct val="100000"/>
                </a:lnSpc>
                <a:spcBef>
                  <a:spcPts val="0"/>
                </a:spcBef>
                <a:spcAft>
                  <a:spcPts val="0"/>
                </a:spcAft>
                <a:buClr>
                  <a:schemeClr val="dk2"/>
                </a:buClr>
                <a:buSzPts val="2400"/>
                <a:buFont typeface="Arial"/>
                <a:buNone/>
              </a:pPr>
              <a:r>
                <a:rPr lang="en-US" sz="2400" b="1" i="0" u="sng" strike="noStrike" cap="none">
                  <a:solidFill>
                    <a:schemeClr val="dk2"/>
                  </a:solidFill>
                  <a:latin typeface="Arial"/>
                  <a:ea typeface="Arial"/>
                  <a:cs typeface="Arial"/>
                  <a:sym typeface="Arial"/>
                </a:rPr>
                <a:t>Traumatic Event</a:t>
              </a:r>
              <a:r>
                <a:rPr lang="en-US" sz="2400" b="0" i="0" u="none" strike="noStrike" cap="none">
                  <a:solidFill>
                    <a:schemeClr val="dk2"/>
                  </a:solidFill>
                  <a:latin typeface="Arial"/>
                  <a:ea typeface="Arial"/>
                  <a:cs typeface="Arial"/>
                  <a:sym typeface="Arial"/>
                </a:rPr>
                <a:t>: An event or series of events that cause moderate to severe stress reactions.</a:t>
              </a:r>
              <a:endParaRPr/>
            </a:p>
          </p:txBody>
        </p:sp>
        <p:sp>
          <p:nvSpPr>
            <p:cNvPr id="103" name="Google Shape;103;p1"/>
            <p:cNvSpPr/>
            <p:nvPr/>
          </p:nvSpPr>
          <p:spPr>
            <a:xfrm>
              <a:off x="0" y="2338844"/>
              <a:ext cx="10515600" cy="1590957"/>
            </a:xfrm>
            <a:prstGeom prst="roundRect">
              <a:avLst>
                <a:gd name="adj" fmla="val 10000"/>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
            <p:cNvSpPr/>
            <p:nvPr/>
          </p:nvSpPr>
          <p:spPr>
            <a:xfrm>
              <a:off x="481264" y="2696809"/>
              <a:ext cx="875026" cy="875026"/>
            </a:xfrm>
            <a:prstGeom prst="rect">
              <a:avLst/>
            </a:prstGeom>
            <a:blipFill rotWithShape="1">
              <a:blip r:embed="rId4">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
            <p:cNvSpPr/>
            <p:nvPr/>
          </p:nvSpPr>
          <p:spPr>
            <a:xfrm>
              <a:off x="1837556" y="2338844"/>
              <a:ext cx="8678043" cy="1590957"/>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
            <p:cNvSpPr txBox="1"/>
            <p:nvPr/>
          </p:nvSpPr>
          <p:spPr>
            <a:xfrm>
              <a:off x="1837556" y="2338844"/>
              <a:ext cx="8678043" cy="1590957"/>
            </a:xfrm>
            <a:prstGeom prst="rect">
              <a:avLst/>
            </a:prstGeom>
            <a:noFill/>
            <a:ln>
              <a:noFill/>
            </a:ln>
          </p:spPr>
          <p:txBody>
            <a:bodyPr spcFirstLastPara="1" wrap="square" lIns="168375" tIns="168375" rIns="168375" bIns="168375" anchor="ctr" anchorCtr="0">
              <a:noAutofit/>
            </a:bodyPr>
            <a:lstStyle/>
            <a:p>
              <a:pPr marL="0" marR="0" lvl="0" indent="0" algn="l" rtl="0">
                <a:lnSpc>
                  <a:spcPct val="100000"/>
                </a:lnSpc>
                <a:spcBef>
                  <a:spcPts val="0"/>
                </a:spcBef>
                <a:spcAft>
                  <a:spcPts val="0"/>
                </a:spcAft>
                <a:buClr>
                  <a:schemeClr val="dk2"/>
                </a:buClr>
                <a:buSzPts val="2000"/>
                <a:buFont typeface="Arial"/>
                <a:buNone/>
              </a:pPr>
              <a:r>
                <a:rPr lang="en-US" sz="2000" b="1" i="0" u="sng" strike="noStrike" cap="none">
                  <a:solidFill>
                    <a:schemeClr val="dk2"/>
                  </a:solidFill>
                  <a:latin typeface="Arial"/>
                  <a:ea typeface="Arial"/>
                  <a:cs typeface="Arial"/>
                  <a:sym typeface="Arial"/>
                </a:rPr>
                <a:t>Trauma</a:t>
              </a:r>
              <a:r>
                <a:rPr lang="en-US" sz="2000" b="0" i="0" u="none" strike="noStrike" cap="none">
                  <a:solidFill>
                    <a:schemeClr val="dk2"/>
                  </a:solidFill>
                  <a:latin typeface="Arial"/>
                  <a:ea typeface="Arial"/>
                  <a:cs typeface="Arial"/>
                  <a:sym typeface="Arial"/>
                </a:rPr>
                <a:t>: Individual trauma results from an event or series of events, or set of circumstances that is experienced by an individual as physically or emotionally harmful or life-threatening and that has lasting adverse effects on the individuals functioning and mental, physical, social, emotional, or spiritual well-being.</a:t>
              </a:r>
              <a:endParaRPr/>
            </a:p>
          </p:txBody>
        </p:sp>
      </p:grpSp>
      <p:pic>
        <p:nvPicPr>
          <p:cNvPr id="107" name="Google Shape;107;p1"/>
          <p:cNvPicPr preferRelativeResize="0"/>
          <p:nvPr/>
        </p:nvPicPr>
        <p:blipFill>
          <a:blip r:embed="rId5">
            <a:alphaModFix/>
          </a:blip>
          <a:stretch>
            <a:fillRect/>
          </a:stretch>
        </p:blipFill>
        <p:spPr>
          <a:xfrm>
            <a:off x="300" y="5865175"/>
            <a:ext cx="1329801" cy="996801"/>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34"/>
        <p:cNvGrpSpPr/>
        <p:nvPr/>
      </p:nvGrpSpPr>
      <p:grpSpPr>
        <a:xfrm>
          <a:off x="0" y="0"/>
          <a:ext cx="0" cy="0"/>
          <a:chOff x="0" y="0"/>
          <a:chExt cx="0" cy="0"/>
        </a:xfrm>
      </p:grpSpPr>
      <p:sp>
        <p:nvSpPr>
          <p:cNvPr id="635" name="Google Shape;635;p2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Centering Client Autonomy</a:t>
            </a:r>
            <a:endParaRPr/>
          </a:p>
        </p:txBody>
      </p:sp>
      <p:sp>
        <p:nvSpPr>
          <p:cNvPr id="636" name="Google Shape;636;p28"/>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31215D"/>
              </a:buClr>
              <a:buSzPts val="2400"/>
              <a:buChar char="•"/>
            </a:pPr>
            <a:r>
              <a:rPr lang="en-US" sz="2400">
                <a:solidFill>
                  <a:srgbClr val="31215D"/>
                </a:solidFill>
              </a:rPr>
              <a:t>Focus on restoring a victim’s sense of control and autonomy over her body, surroundings, and destiny</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“[T]he attorney acts both professionally and morally in assisting clients to maximize their autonomy .... [T]he attorney acts unprofessionally and immorally by depriving clients of their autonomy, that is, by denying them information regarding their legal rights, by otherwise preempting their moral decisions, or by depriving them of the ability to carry out their lawful decisions.”</a:t>
            </a:r>
            <a:endParaRPr/>
          </a:p>
        </p:txBody>
      </p:sp>
      <p:pic>
        <p:nvPicPr>
          <p:cNvPr id="637" name="Google Shape;637;p28"/>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41"/>
        <p:cNvGrpSpPr/>
        <p:nvPr/>
      </p:nvGrpSpPr>
      <p:grpSpPr>
        <a:xfrm>
          <a:off x="0" y="0"/>
          <a:ext cx="0" cy="0"/>
          <a:chOff x="0" y="0"/>
          <a:chExt cx="0" cy="0"/>
        </a:xfrm>
      </p:grpSpPr>
      <p:sp>
        <p:nvSpPr>
          <p:cNvPr id="642" name="Google Shape;642;p2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Establish Physical Security </a:t>
            </a:r>
            <a:endParaRPr/>
          </a:p>
        </p:txBody>
      </p:sp>
      <p:pic>
        <p:nvPicPr>
          <p:cNvPr id="643" name="Google Shape;643;p29" descr="1. on your first meeting, give the client a short tour of the office &#10;2. ask the client if they are comfortable &#10;- do they need anything? water? use of the restrooms? &#10;3. avoid having a client sit with their back facing a door &#10;4. don't leave other client files laying around where the survivor can see &#10;5. create a sense of privacy (no open doors where people can overhear, no large windows so people can walk by and see the survivor crying, etc.)"/>
          <p:cNvPicPr preferRelativeResize="0"/>
          <p:nvPr/>
        </p:nvPicPr>
        <p:blipFill rotWithShape="1">
          <a:blip r:embed="rId3">
            <a:alphaModFix/>
          </a:blip>
          <a:srcRect/>
          <a:stretch/>
        </p:blipFill>
        <p:spPr>
          <a:xfrm>
            <a:off x="325487" y="1930400"/>
            <a:ext cx="11564499" cy="3605876"/>
          </a:xfrm>
          <a:prstGeom prst="rect">
            <a:avLst/>
          </a:prstGeom>
          <a:noFill/>
          <a:ln>
            <a:noFill/>
          </a:ln>
        </p:spPr>
      </p:pic>
      <p:pic>
        <p:nvPicPr>
          <p:cNvPr id="644" name="Google Shape;644;p29"/>
          <p:cNvPicPr preferRelativeResize="0"/>
          <p:nvPr/>
        </p:nvPicPr>
        <p:blipFill>
          <a:blip r:embed="rId4">
            <a:alphaModFix/>
          </a:blip>
          <a:stretch>
            <a:fillRect/>
          </a:stretch>
        </p:blipFill>
        <p:spPr>
          <a:xfrm>
            <a:off x="0" y="5812490"/>
            <a:ext cx="1446975" cy="1045509"/>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48"/>
        <p:cNvGrpSpPr/>
        <p:nvPr/>
      </p:nvGrpSpPr>
      <p:grpSpPr>
        <a:xfrm>
          <a:off x="0" y="0"/>
          <a:ext cx="0" cy="0"/>
          <a:chOff x="0" y="0"/>
          <a:chExt cx="0" cy="0"/>
        </a:xfrm>
      </p:grpSpPr>
      <p:sp>
        <p:nvSpPr>
          <p:cNvPr id="649" name="Google Shape;649;p3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Establish the Relationship </a:t>
            </a:r>
            <a:endParaRPr/>
          </a:p>
        </p:txBody>
      </p:sp>
      <p:sp>
        <p:nvSpPr>
          <p:cNvPr id="650" name="Google Shape;650;p30"/>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800"/>
              <a:buChar char="•"/>
            </a:pPr>
            <a:r>
              <a:rPr lang="en-US" sz="2800">
                <a:solidFill>
                  <a:srgbClr val="31215D"/>
                </a:solidFill>
              </a:rPr>
              <a:t>Prioritize client autonomy/boundaries</a:t>
            </a:r>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Center client’s identity</a:t>
            </a:r>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Explain your role</a:t>
            </a:r>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Flatten the power dynamic</a:t>
            </a:r>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Monitor client for signs of distress/trauma responses </a:t>
            </a:r>
            <a:endParaRPr/>
          </a:p>
          <a:p>
            <a:pPr marL="228600" lvl="0" indent="-50800" algn="l" rtl="0">
              <a:lnSpc>
                <a:spcPct val="90000"/>
              </a:lnSpc>
              <a:spcBef>
                <a:spcPts val="1000"/>
              </a:spcBef>
              <a:spcAft>
                <a:spcPts val="0"/>
              </a:spcAft>
              <a:buClr>
                <a:schemeClr val="dk1"/>
              </a:buClr>
              <a:buSzPts val="2800"/>
              <a:buNone/>
            </a:pPr>
            <a:endParaRPr sz="2800">
              <a:solidFill>
                <a:srgbClr val="31215D"/>
              </a:solidFill>
            </a:endParaRPr>
          </a:p>
        </p:txBody>
      </p:sp>
      <p:pic>
        <p:nvPicPr>
          <p:cNvPr id="651" name="Google Shape;651;p30"/>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55"/>
        <p:cNvGrpSpPr/>
        <p:nvPr/>
      </p:nvGrpSpPr>
      <p:grpSpPr>
        <a:xfrm>
          <a:off x="0" y="0"/>
          <a:ext cx="0" cy="0"/>
          <a:chOff x="0" y="0"/>
          <a:chExt cx="0" cy="0"/>
        </a:xfrm>
      </p:grpSpPr>
      <p:sp>
        <p:nvSpPr>
          <p:cNvPr id="656" name="Google Shape;656;p31"/>
          <p:cNvSpPr txBox="1">
            <a:spLocks noGrp="1"/>
          </p:cNvSpPr>
          <p:nvPr>
            <p:ph type="ctrTitle"/>
          </p:nvPr>
        </p:nvSpPr>
        <p:spPr>
          <a:xfrm>
            <a:off x="742296" y="951807"/>
            <a:ext cx="9249601" cy="495438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4800"/>
              <a:buFont typeface="Calibri"/>
              <a:buNone/>
            </a:pPr>
            <a:r>
              <a:rPr lang="en-US" sz="4800" b="1"/>
              <a:t>In what ways might an attorney-client relationship inadvertently mimic an abusive relationship? </a:t>
            </a:r>
            <a:br>
              <a:rPr lang="en-US" sz="4800"/>
            </a:br>
            <a:endParaRPr sz="4800"/>
          </a:p>
        </p:txBody>
      </p:sp>
      <p:pic>
        <p:nvPicPr>
          <p:cNvPr id="657" name="Google Shape;657;p31"/>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61"/>
        <p:cNvGrpSpPr/>
        <p:nvPr/>
      </p:nvGrpSpPr>
      <p:grpSpPr>
        <a:xfrm>
          <a:off x="0" y="0"/>
          <a:ext cx="0" cy="0"/>
          <a:chOff x="0" y="0"/>
          <a:chExt cx="0" cy="0"/>
        </a:xfrm>
      </p:grpSpPr>
      <p:sp>
        <p:nvSpPr>
          <p:cNvPr id="662" name="Google Shape;662;p3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Trauma Informed Communication</a:t>
            </a:r>
            <a:endParaRPr/>
          </a:p>
        </p:txBody>
      </p:sp>
      <p:sp>
        <p:nvSpPr>
          <p:cNvPr id="663" name="Google Shape;663;p32"/>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800"/>
              <a:buChar char="•"/>
            </a:pPr>
            <a:r>
              <a:rPr lang="en-US" sz="2800">
                <a:solidFill>
                  <a:srgbClr val="31215D"/>
                </a:solidFill>
              </a:rPr>
              <a:t>Be present</a:t>
            </a:r>
            <a:endParaRPr/>
          </a:p>
          <a:p>
            <a:pPr marL="0" lvl="0" indent="0" algn="l" rtl="0">
              <a:lnSpc>
                <a:spcPct val="90000"/>
              </a:lnSpc>
              <a:spcBef>
                <a:spcPts val="1000"/>
              </a:spcBef>
              <a:spcAft>
                <a:spcPts val="0"/>
              </a:spcAft>
              <a:buClr>
                <a:schemeClr val="dk1"/>
              </a:buClr>
              <a:buSzPts val="2800"/>
              <a:buNone/>
            </a:pPr>
            <a:endParaRPr sz="2800">
              <a:solidFill>
                <a:srgbClr val="31215D"/>
              </a:solidFill>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Non-reactive (i.e. aware of your OWN triggers)</a:t>
            </a:r>
            <a:endParaRPr/>
          </a:p>
          <a:p>
            <a:pPr marL="228600" lvl="0" indent="-50800" algn="l" rtl="0">
              <a:lnSpc>
                <a:spcPct val="90000"/>
              </a:lnSpc>
              <a:spcBef>
                <a:spcPts val="1000"/>
              </a:spcBef>
              <a:spcAft>
                <a:spcPts val="0"/>
              </a:spcAft>
              <a:buClr>
                <a:schemeClr val="dk1"/>
              </a:buClr>
              <a:buSzPts val="2800"/>
              <a:buNone/>
            </a:pPr>
            <a:endParaRPr sz="2800">
              <a:solidFill>
                <a:srgbClr val="31215D"/>
              </a:solidFill>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Focus on persuasion rather than coercion </a:t>
            </a:r>
            <a:endParaRPr/>
          </a:p>
          <a:p>
            <a:pPr marL="0" lvl="0" indent="0" algn="l" rtl="0">
              <a:lnSpc>
                <a:spcPct val="90000"/>
              </a:lnSpc>
              <a:spcBef>
                <a:spcPts val="1000"/>
              </a:spcBef>
              <a:spcAft>
                <a:spcPts val="0"/>
              </a:spcAft>
              <a:buClr>
                <a:schemeClr val="dk1"/>
              </a:buClr>
              <a:buSzPts val="2800"/>
              <a:buNone/>
            </a:pPr>
            <a:endParaRPr sz="2800">
              <a:solidFill>
                <a:srgbClr val="31215D"/>
              </a:solidFill>
            </a:endParaRPr>
          </a:p>
        </p:txBody>
      </p:sp>
      <p:pic>
        <p:nvPicPr>
          <p:cNvPr id="664" name="Google Shape;664;p32"/>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68"/>
        <p:cNvGrpSpPr/>
        <p:nvPr/>
      </p:nvGrpSpPr>
      <p:grpSpPr>
        <a:xfrm>
          <a:off x="0" y="0"/>
          <a:ext cx="0" cy="0"/>
          <a:chOff x="0" y="0"/>
          <a:chExt cx="0" cy="0"/>
        </a:xfrm>
      </p:grpSpPr>
      <p:sp>
        <p:nvSpPr>
          <p:cNvPr id="669" name="Google Shape;669;p3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Trauma Informed Communication</a:t>
            </a:r>
            <a:endParaRPr/>
          </a:p>
        </p:txBody>
      </p:sp>
      <p:sp>
        <p:nvSpPr>
          <p:cNvPr id="670" name="Google Shape;670;p33"/>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400"/>
              <a:buChar char="•"/>
            </a:pPr>
            <a:r>
              <a:rPr lang="en-US" sz="2400">
                <a:solidFill>
                  <a:srgbClr val="31215D"/>
                </a:solidFill>
              </a:rPr>
              <a:t>Instead of “</a:t>
            </a:r>
            <a:r>
              <a:rPr lang="en-US" sz="2400" b="1">
                <a:solidFill>
                  <a:srgbClr val="FF0000"/>
                </a:solidFill>
              </a:rPr>
              <a:t>I get it</a:t>
            </a:r>
            <a:r>
              <a:rPr lang="en-US" sz="2400">
                <a:solidFill>
                  <a:srgbClr val="31215D"/>
                </a:solidFill>
              </a:rPr>
              <a:t>” try: “</a:t>
            </a:r>
            <a:r>
              <a:rPr lang="en-US" sz="2400" b="1">
                <a:solidFill>
                  <a:srgbClr val="00B050"/>
                </a:solidFill>
              </a:rPr>
              <a:t>I hear you</a:t>
            </a:r>
            <a:r>
              <a:rPr lang="en-US" sz="2400">
                <a:solidFill>
                  <a:srgbClr val="31215D"/>
                </a:solidFill>
              </a:rPr>
              <a:t>”</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Instead of </a:t>
            </a:r>
            <a:r>
              <a:rPr lang="en-US" sz="2400">
                <a:solidFill>
                  <a:srgbClr val="FF0000"/>
                </a:solidFill>
              </a:rPr>
              <a:t>“</a:t>
            </a:r>
            <a:r>
              <a:rPr lang="en-US" sz="2400" b="1">
                <a:solidFill>
                  <a:srgbClr val="FF0000"/>
                </a:solidFill>
              </a:rPr>
              <a:t>Why did you do that?</a:t>
            </a:r>
            <a:r>
              <a:rPr lang="en-US" sz="2400">
                <a:solidFill>
                  <a:srgbClr val="FF0000"/>
                </a:solidFill>
              </a:rPr>
              <a:t>”</a:t>
            </a:r>
            <a:r>
              <a:rPr lang="en-US" sz="2400" b="1">
                <a:solidFill>
                  <a:srgbClr val="FF0000"/>
                </a:solidFill>
              </a:rPr>
              <a:t> </a:t>
            </a:r>
            <a:r>
              <a:rPr lang="en-US" sz="2400">
                <a:solidFill>
                  <a:srgbClr val="31215D"/>
                </a:solidFill>
              </a:rPr>
              <a:t>try “</a:t>
            </a:r>
            <a:r>
              <a:rPr lang="en-US" sz="2400" b="1">
                <a:solidFill>
                  <a:srgbClr val="00B050"/>
                </a:solidFill>
              </a:rPr>
              <a:t>Tell me more about your response to that situation</a:t>
            </a:r>
            <a:r>
              <a:rPr lang="en-US" sz="2400">
                <a:solidFill>
                  <a:srgbClr val="31215D"/>
                </a:solidFill>
              </a:rPr>
              <a:t>.”</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Instead of “</a:t>
            </a:r>
            <a:r>
              <a:rPr lang="en-US" sz="2400" b="1">
                <a:solidFill>
                  <a:srgbClr val="FF0000"/>
                </a:solidFill>
              </a:rPr>
              <a:t>Calm down</a:t>
            </a:r>
            <a:r>
              <a:rPr lang="en-US" sz="2400">
                <a:solidFill>
                  <a:srgbClr val="31215D"/>
                </a:solidFill>
              </a:rPr>
              <a:t>” try “</a:t>
            </a:r>
            <a:r>
              <a:rPr lang="en-US" sz="2400" b="1">
                <a:solidFill>
                  <a:srgbClr val="00B050"/>
                </a:solidFill>
              </a:rPr>
              <a:t>Help me understand what you need from me right now</a:t>
            </a:r>
            <a:r>
              <a:rPr lang="en-US" sz="2400">
                <a:solidFill>
                  <a:srgbClr val="31215D"/>
                </a:solidFill>
              </a:rPr>
              <a:t>”</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Instead of “</a:t>
            </a:r>
            <a:r>
              <a:rPr lang="en-US" sz="2400" b="1">
                <a:solidFill>
                  <a:srgbClr val="FF0000"/>
                </a:solidFill>
              </a:rPr>
              <a:t>That’s not relevant</a:t>
            </a:r>
            <a:r>
              <a:rPr lang="en-US" sz="2400">
                <a:solidFill>
                  <a:srgbClr val="31215D"/>
                </a:solidFill>
              </a:rPr>
              <a:t>” try first </a:t>
            </a:r>
            <a:r>
              <a:rPr lang="en-US" sz="2400" b="1">
                <a:solidFill>
                  <a:srgbClr val="00B050"/>
                </a:solidFill>
              </a:rPr>
              <a:t>validating</a:t>
            </a:r>
            <a:r>
              <a:rPr lang="en-US" sz="2400">
                <a:solidFill>
                  <a:srgbClr val="31215D"/>
                </a:solidFill>
              </a:rPr>
              <a:t> their sense of unfairness before explaining the limitations of the law to address certain types of injustices.</a:t>
            </a:r>
            <a:endParaRPr/>
          </a:p>
          <a:p>
            <a:pPr marL="0" lvl="0" indent="0" algn="l" rtl="0">
              <a:lnSpc>
                <a:spcPct val="90000"/>
              </a:lnSpc>
              <a:spcBef>
                <a:spcPts val="1000"/>
              </a:spcBef>
              <a:spcAft>
                <a:spcPts val="0"/>
              </a:spcAft>
              <a:buClr>
                <a:schemeClr val="dk1"/>
              </a:buClr>
              <a:buSzPts val="2400"/>
              <a:buNone/>
            </a:pPr>
            <a:endParaRPr sz="2400">
              <a:solidFill>
                <a:srgbClr val="31215D"/>
              </a:solidFill>
            </a:endParaRPr>
          </a:p>
        </p:txBody>
      </p:sp>
      <p:pic>
        <p:nvPicPr>
          <p:cNvPr id="671" name="Google Shape;671;p33"/>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75"/>
        <p:cNvGrpSpPr/>
        <p:nvPr/>
      </p:nvGrpSpPr>
      <p:grpSpPr>
        <a:xfrm>
          <a:off x="0" y="0"/>
          <a:ext cx="0" cy="0"/>
          <a:chOff x="0" y="0"/>
          <a:chExt cx="0" cy="0"/>
        </a:xfrm>
      </p:grpSpPr>
      <p:sp>
        <p:nvSpPr>
          <p:cNvPr id="676" name="Google Shape;676;p3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Where does a local advocate fit in? </a:t>
            </a:r>
            <a:endParaRPr/>
          </a:p>
        </p:txBody>
      </p:sp>
      <p:sp>
        <p:nvSpPr>
          <p:cNvPr id="677" name="Google Shape;677;p34"/>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800"/>
              <a:buChar char="•"/>
            </a:pPr>
            <a:r>
              <a:rPr lang="en-US" sz="2800">
                <a:solidFill>
                  <a:srgbClr val="31215D"/>
                </a:solidFill>
              </a:rPr>
              <a:t>Find your local sexual and domestic violence program</a:t>
            </a:r>
            <a:endParaRPr/>
          </a:p>
          <a:p>
            <a:pPr marL="228600" lvl="0" indent="-50800" algn="l" rtl="0">
              <a:lnSpc>
                <a:spcPct val="90000"/>
              </a:lnSpc>
              <a:spcBef>
                <a:spcPts val="1000"/>
              </a:spcBef>
              <a:spcAft>
                <a:spcPts val="0"/>
              </a:spcAft>
              <a:buClr>
                <a:schemeClr val="dk1"/>
              </a:buClr>
              <a:buSzPts val="2800"/>
              <a:buNone/>
            </a:pPr>
            <a:endParaRPr sz="2800">
              <a:solidFill>
                <a:srgbClr val="31215D"/>
              </a:solidFill>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Make use of advocates—they can make your work easier by providing victims with emotional support, safety planning and resources</a:t>
            </a:r>
            <a:endParaRPr/>
          </a:p>
          <a:p>
            <a:pPr marL="228600" lvl="0" indent="-50800" algn="l" rtl="0">
              <a:lnSpc>
                <a:spcPct val="90000"/>
              </a:lnSpc>
              <a:spcBef>
                <a:spcPts val="1000"/>
              </a:spcBef>
              <a:spcAft>
                <a:spcPts val="0"/>
              </a:spcAft>
              <a:buClr>
                <a:schemeClr val="dk1"/>
              </a:buClr>
              <a:buSzPts val="2800"/>
              <a:buNone/>
            </a:pPr>
            <a:endParaRPr/>
          </a:p>
        </p:txBody>
      </p:sp>
      <p:pic>
        <p:nvPicPr>
          <p:cNvPr id="678" name="Google Shape;678;p34"/>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83"/>
        <p:cNvGrpSpPr/>
        <p:nvPr/>
      </p:nvGrpSpPr>
      <p:grpSpPr>
        <a:xfrm>
          <a:off x="0" y="0"/>
          <a:ext cx="0" cy="0"/>
          <a:chOff x="0" y="0"/>
          <a:chExt cx="0" cy="0"/>
        </a:xfrm>
      </p:grpSpPr>
      <p:sp>
        <p:nvSpPr>
          <p:cNvPr id="684" name="Google Shape;684;p3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What is vicarious or secondary trauma?</a:t>
            </a:r>
            <a:endParaRPr/>
          </a:p>
        </p:txBody>
      </p:sp>
      <p:sp>
        <p:nvSpPr>
          <p:cNvPr id="685" name="Google Shape;685;p35"/>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800"/>
              <a:buChar char="•"/>
            </a:pPr>
            <a:r>
              <a:rPr lang="en-US" sz="2800">
                <a:solidFill>
                  <a:srgbClr val="31215D"/>
                </a:solidFill>
              </a:rPr>
              <a:t>The condition resembles post traumatic stress disorder and is caused by being indirectly exposed to someone who is experiencing trauma</a:t>
            </a:r>
            <a:endParaRPr/>
          </a:p>
          <a:p>
            <a:pPr marL="228600" lvl="0" indent="-50800" algn="l" rtl="0">
              <a:lnSpc>
                <a:spcPct val="90000"/>
              </a:lnSpc>
              <a:spcBef>
                <a:spcPts val="1000"/>
              </a:spcBef>
              <a:spcAft>
                <a:spcPts val="0"/>
              </a:spcAft>
              <a:buClr>
                <a:schemeClr val="dk1"/>
              </a:buClr>
              <a:buSzPts val="2800"/>
              <a:buNone/>
            </a:pPr>
            <a:endParaRPr sz="2800">
              <a:solidFill>
                <a:srgbClr val="31215D"/>
              </a:solidFill>
            </a:endParaRPr>
          </a:p>
          <a:p>
            <a:pPr marL="228600" lvl="0" indent="-228600" algn="l" rtl="0">
              <a:lnSpc>
                <a:spcPct val="90000"/>
              </a:lnSpc>
              <a:spcBef>
                <a:spcPts val="1000"/>
              </a:spcBef>
              <a:spcAft>
                <a:spcPts val="0"/>
              </a:spcAft>
              <a:buClr>
                <a:srgbClr val="31215D"/>
              </a:buClr>
              <a:buSzPts val="2800"/>
              <a:buChar char="•"/>
            </a:pPr>
            <a:r>
              <a:rPr lang="en-US" sz="2800">
                <a:solidFill>
                  <a:srgbClr val="31215D"/>
                </a:solidFill>
              </a:rPr>
              <a:t>It can develop from listening to others recount a traumatic event or working with others who are dealing with trauma</a:t>
            </a:r>
            <a:endParaRPr/>
          </a:p>
          <a:p>
            <a:pPr marL="228600" lvl="0" indent="-50800" algn="l" rtl="0">
              <a:lnSpc>
                <a:spcPct val="90000"/>
              </a:lnSpc>
              <a:spcBef>
                <a:spcPts val="1000"/>
              </a:spcBef>
              <a:spcAft>
                <a:spcPts val="0"/>
              </a:spcAft>
              <a:buClr>
                <a:schemeClr val="dk1"/>
              </a:buClr>
              <a:buSzPts val="2800"/>
              <a:buNone/>
            </a:pPr>
            <a:endParaRPr sz="2800">
              <a:solidFill>
                <a:srgbClr val="31215D"/>
              </a:solidFill>
            </a:endParaRPr>
          </a:p>
        </p:txBody>
      </p:sp>
      <p:pic>
        <p:nvPicPr>
          <p:cNvPr id="686" name="Google Shape;686;p35"/>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91"/>
        <p:cNvGrpSpPr/>
        <p:nvPr/>
      </p:nvGrpSpPr>
      <p:grpSpPr>
        <a:xfrm>
          <a:off x="0" y="0"/>
          <a:ext cx="0" cy="0"/>
          <a:chOff x="0" y="0"/>
          <a:chExt cx="0" cy="0"/>
        </a:xfrm>
      </p:grpSpPr>
      <p:sp>
        <p:nvSpPr>
          <p:cNvPr id="692" name="Google Shape;692;p36"/>
          <p:cNvSpPr txBox="1">
            <a:spLocks noGrp="1"/>
          </p:cNvSpPr>
          <p:nvPr>
            <p:ph type="title"/>
          </p:nvPr>
        </p:nvSpPr>
        <p:spPr>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Calibri"/>
              <a:buNone/>
            </a:pPr>
            <a:r>
              <a:rPr lang="en-US"/>
              <a:t>How does secondary trauma manifest in the workplace?</a:t>
            </a:r>
            <a:br>
              <a:rPr lang="en-US"/>
            </a:br>
            <a:endParaRPr/>
          </a:p>
        </p:txBody>
      </p:sp>
      <p:sp>
        <p:nvSpPr>
          <p:cNvPr id="693" name="Google Shape;693;p36"/>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31215D"/>
              </a:buClr>
              <a:buSzPts val="2400"/>
              <a:buChar char="•"/>
            </a:pPr>
            <a:r>
              <a:rPr lang="en-US" sz="2400">
                <a:solidFill>
                  <a:srgbClr val="31215D"/>
                </a:solidFill>
              </a:rPr>
              <a:t>Avoidance</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Hypervigilance (feeling on edge, perceiving clients and colleagues as threatening, feeling like all clients are in danger)</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Black and white thinking, as opposed to tolerating ambiguity </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Undue frustration with clients</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Losing empathy towards clients </a:t>
            </a:r>
            <a:endParaRPr/>
          </a:p>
          <a:p>
            <a:pPr marL="228600" lvl="0" indent="-228600" algn="l" rtl="0">
              <a:lnSpc>
                <a:spcPct val="90000"/>
              </a:lnSpc>
              <a:spcBef>
                <a:spcPts val="1000"/>
              </a:spcBef>
              <a:spcAft>
                <a:spcPts val="0"/>
              </a:spcAft>
              <a:buClr>
                <a:srgbClr val="31215D"/>
              </a:buClr>
              <a:buSzPts val="2400"/>
              <a:buChar char="•"/>
            </a:pPr>
            <a:r>
              <a:rPr lang="en-US" sz="2400">
                <a:solidFill>
                  <a:srgbClr val="31215D"/>
                </a:solidFill>
              </a:rPr>
              <a:t>Becoming overly argumentative </a:t>
            </a:r>
            <a:endParaRPr/>
          </a:p>
          <a:p>
            <a:pPr marL="228600" lvl="0" indent="-76200" algn="l" rtl="0">
              <a:lnSpc>
                <a:spcPct val="90000"/>
              </a:lnSpc>
              <a:spcBef>
                <a:spcPts val="1000"/>
              </a:spcBef>
              <a:spcAft>
                <a:spcPts val="0"/>
              </a:spcAft>
              <a:buClr>
                <a:schemeClr val="dk1"/>
              </a:buClr>
              <a:buSzPts val="2400"/>
              <a:buNone/>
            </a:pPr>
            <a:endParaRPr sz="2400">
              <a:solidFill>
                <a:srgbClr val="31215D"/>
              </a:solidFill>
            </a:endParaRPr>
          </a:p>
        </p:txBody>
      </p:sp>
      <p:pic>
        <p:nvPicPr>
          <p:cNvPr id="694" name="Google Shape;694;p36"/>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99"/>
        <p:cNvGrpSpPr/>
        <p:nvPr/>
      </p:nvGrpSpPr>
      <p:grpSpPr>
        <a:xfrm>
          <a:off x="0" y="0"/>
          <a:ext cx="0" cy="0"/>
          <a:chOff x="0" y="0"/>
          <a:chExt cx="0" cy="0"/>
        </a:xfrm>
      </p:grpSpPr>
      <p:sp>
        <p:nvSpPr>
          <p:cNvPr id="700" name="Google Shape;700;p37"/>
          <p:cNvSpPr txBox="1">
            <a:spLocks noGrp="1"/>
          </p:cNvSpPr>
          <p:nvPr>
            <p:ph type="title"/>
          </p:nvPr>
        </p:nvSpPr>
        <p:spPr>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Calibri"/>
              <a:buNone/>
            </a:pPr>
            <a:r>
              <a:rPr lang="en-US"/>
              <a:t>How does secondary trauma manifest in one’s personal life?</a:t>
            </a:r>
            <a:br>
              <a:rPr lang="en-US"/>
            </a:br>
            <a:endParaRPr/>
          </a:p>
        </p:txBody>
      </p:sp>
      <p:sp>
        <p:nvSpPr>
          <p:cNvPr id="701" name="Google Shape;701;p37"/>
          <p:cNvSpPr txBox="1">
            <a:spLocks noGrp="1"/>
          </p:cNvSpPr>
          <p:nvPr>
            <p:ph type="body" idx="1"/>
          </p:nvPr>
        </p:nvSpPr>
        <p:spPr>
          <a:xfrm>
            <a:off x="677334" y="1930400"/>
            <a:ext cx="8596668" cy="4516119"/>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600"/>
              <a:buChar char="•"/>
            </a:pPr>
            <a:r>
              <a:rPr lang="en-US" sz="2600">
                <a:solidFill>
                  <a:srgbClr val="31215D"/>
                </a:solidFill>
              </a:rPr>
              <a:t>Sleep disturbances and nightmares</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Headaches</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Stomach pains</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PTSD symptoms </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Extreme fatigue</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Negative thinking</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Strained relationships with family and friends</a:t>
            </a:r>
            <a:endParaRPr/>
          </a:p>
          <a:p>
            <a:pPr marL="228600" lvl="0" indent="-228600" algn="l" rtl="0">
              <a:lnSpc>
                <a:spcPct val="90000"/>
              </a:lnSpc>
              <a:spcBef>
                <a:spcPts val="1000"/>
              </a:spcBef>
              <a:spcAft>
                <a:spcPts val="0"/>
              </a:spcAft>
              <a:buClr>
                <a:srgbClr val="31215D"/>
              </a:buClr>
              <a:buSzPts val="2600"/>
              <a:buChar char="•"/>
            </a:pPr>
            <a:r>
              <a:rPr lang="en-US" sz="2600">
                <a:solidFill>
                  <a:srgbClr val="31215D"/>
                </a:solidFill>
              </a:rPr>
              <a:t>Difficulty parenting</a:t>
            </a:r>
            <a:endParaRPr/>
          </a:p>
          <a:p>
            <a:pPr marL="228600" lvl="0" indent="-50800" algn="l" rtl="0">
              <a:lnSpc>
                <a:spcPct val="90000"/>
              </a:lnSpc>
              <a:spcBef>
                <a:spcPts val="1000"/>
              </a:spcBef>
              <a:spcAft>
                <a:spcPts val="0"/>
              </a:spcAft>
              <a:buClr>
                <a:schemeClr val="dk1"/>
              </a:buClr>
              <a:buSzPts val="2800"/>
              <a:buNone/>
            </a:pPr>
            <a:endParaRPr/>
          </a:p>
        </p:txBody>
      </p:sp>
      <p:pic>
        <p:nvPicPr>
          <p:cNvPr id="702" name="Google Shape;702;p37"/>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1"/>
        <p:cNvGrpSpPr/>
        <p:nvPr/>
      </p:nvGrpSpPr>
      <p:grpSpPr>
        <a:xfrm>
          <a:off x="0" y="0"/>
          <a:ext cx="0" cy="0"/>
          <a:chOff x="0" y="0"/>
          <a:chExt cx="0" cy="0"/>
        </a:xfrm>
      </p:grpSpPr>
      <p:sp>
        <p:nvSpPr>
          <p:cNvPr id="112" name="Google Shape;112;p2"/>
          <p:cNvSpPr/>
          <p:nvPr/>
        </p:nvSpPr>
        <p:spPr>
          <a:xfrm>
            <a:off x="0" y="1"/>
            <a:ext cx="12191695"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3" name="Google Shape;113;p2"/>
          <p:cNvSpPr/>
          <p:nvPr/>
        </p:nvSpPr>
        <p:spPr>
          <a:xfrm>
            <a:off x="305" y="0"/>
            <a:ext cx="12191695" cy="6858000"/>
          </a:xfrm>
          <a:prstGeom prst="rect">
            <a:avLst/>
          </a:prstGeom>
          <a:gradFill>
            <a:gsLst>
              <a:gs pos="0">
                <a:srgbClr val="70AD47">
                  <a:alpha val="20000"/>
                </a:srgbClr>
              </a:gs>
              <a:gs pos="16000">
                <a:srgbClr val="70AD47">
                  <a:alpha val="20000"/>
                </a:srgbClr>
              </a:gs>
              <a:gs pos="85000">
                <a:srgbClr val="4472C4">
                  <a:alpha val="40000"/>
                </a:srgbClr>
              </a:gs>
              <a:gs pos="100000">
                <a:srgbClr val="4472C4">
                  <a:alpha val="40000"/>
                </a:srgbClr>
              </a:gs>
            </a:gsLst>
            <a:lin ang="12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114" name="Google Shape;114;p2"/>
          <p:cNvGrpSpPr/>
          <p:nvPr/>
        </p:nvGrpSpPr>
        <p:grpSpPr>
          <a:xfrm>
            <a:off x="1024431" y="3985"/>
            <a:ext cx="9772765" cy="6858000"/>
            <a:chOff x="1303402" y="3985"/>
            <a:chExt cx="9772765" cy="6858000"/>
          </a:xfrm>
        </p:grpSpPr>
        <p:sp>
          <p:nvSpPr>
            <p:cNvPr id="115" name="Google Shape;115;p2"/>
            <p:cNvSpPr/>
            <p:nvPr/>
          </p:nvSpPr>
          <p:spPr>
            <a:xfrm>
              <a:off x="1560551" y="3985"/>
              <a:ext cx="9313016" cy="6858000"/>
            </a:xfrm>
            <a:custGeom>
              <a:avLst/>
              <a:gdLst/>
              <a:ahLst/>
              <a:cxnLst/>
              <a:rect l="l" t="t" r="r" b="b"/>
              <a:pathLst>
                <a:path w="9313016" h="6858000" extrusionOk="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lt1">
                <a:alpha val="2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6" name="Google Shape;116;p2"/>
            <p:cNvSpPr/>
            <p:nvPr/>
          </p:nvSpPr>
          <p:spPr>
            <a:xfrm>
              <a:off x="1659468" y="3985"/>
              <a:ext cx="9065550" cy="6858000"/>
            </a:xfrm>
            <a:custGeom>
              <a:avLst/>
              <a:gdLst/>
              <a:ahLst/>
              <a:cxnLst/>
              <a:rect l="l" t="t" r="r" b="b"/>
              <a:pathLst>
                <a:path w="9065550" h="6858000" extrusionOk="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lt1">
                <a:alpha val="2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7" name="Google Shape;117;p2"/>
            <p:cNvSpPr/>
            <p:nvPr/>
          </p:nvSpPr>
          <p:spPr>
            <a:xfrm>
              <a:off x="1648217" y="3985"/>
              <a:ext cx="9088051" cy="6858000"/>
            </a:xfrm>
            <a:custGeom>
              <a:avLst/>
              <a:gdLst/>
              <a:ahLst/>
              <a:cxnLst/>
              <a:rect l="l" t="t" r="r" b="b"/>
              <a:pathLst>
                <a:path w="9088051" h="6858000" extrusionOk="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lt1">
                <a:alpha val="2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8" name="Google Shape;118;p2"/>
            <p:cNvSpPr/>
            <p:nvPr/>
          </p:nvSpPr>
          <p:spPr>
            <a:xfrm>
              <a:off x="1629061" y="3985"/>
              <a:ext cx="9107210" cy="6858000"/>
            </a:xfrm>
            <a:custGeom>
              <a:avLst/>
              <a:gdLst/>
              <a:ahLst/>
              <a:cxnLst/>
              <a:rect l="l" t="t" r="r" b="b"/>
              <a:pathLst>
                <a:path w="9107210" h="6858000" extrusionOk="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lt1">
                <a:alpha val="2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9" name="Google Shape;119;p2"/>
            <p:cNvSpPr/>
            <p:nvPr/>
          </p:nvSpPr>
          <p:spPr>
            <a:xfrm>
              <a:off x="1303402" y="3985"/>
              <a:ext cx="9767847" cy="6858000"/>
            </a:xfrm>
            <a:custGeom>
              <a:avLst/>
              <a:gdLst/>
              <a:ahLst/>
              <a:cxnLst/>
              <a:rect l="l" t="t" r="r" b="b"/>
              <a:pathLst>
                <a:path w="9767847" h="6858000" extrusionOk="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lt1">
                <a:alpha val="5098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0" name="Google Shape;120;p2"/>
            <p:cNvSpPr/>
            <p:nvPr/>
          </p:nvSpPr>
          <p:spPr>
            <a:xfrm>
              <a:off x="1318434" y="3985"/>
              <a:ext cx="9747620" cy="6858000"/>
            </a:xfrm>
            <a:custGeom>
              <a:avLst/>
              <a:gdLst/>
              <a:ahLst/>
              <a:cxnLst/>
              <a:rect l="l" t="t" r="r" b="b"/>
              <a:pathLst>
                <a:path w="9747620" h="6858000" extrusionOk="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lt1">
                <a:alpha val="2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2"/>
            <p:cNvSpPr/>
            <p:nvPr/>
          </p:nvSpPr>
          <p:spPr>
            <a:xfrm>
              <a:off x="1308320" y="3985"/>
              <a:ext cx="9767847" cy="6858000"/>
            </a:xfrm>
            <a:custGeom>
              <a:avLst/>
              <a:gdLst/>
              <a:ahLst/>
              <a:cxnLst/>
              <a:rect l="l" t="t" r="r" b="b"/>
              <a:pathLst>
                <a:path w="9767847" h="6858000" extrusionOk="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lt1">
                <a:alpha val="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122" name="Google Shape;122;p2"/>
          <p:cNvSpPr txBox="1">
            <a:spLocks noGrp="1"/>
          </p:cNvSpPr>
          <p:nvPr>
            <p:ph type="title"/>
          </p:nvPr>
        </p:nvSpPr>
        <p:spPr>
          <a:xfrm>
            <a:off x="2141615" y="1121877"/>
            <a:ext cx="7483641" cy="1837349"/>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2"/>
              </a:buClr>
              <a:buSzPts val="3600"/>
              <a:buFont typeface="Arial"/>
              <a:buNone/>
            </a:pPr>
            <a:r>
              <a:rPr lang="en-US" sz="3600" b="1">
                <a:solidFill>
                  <a:schemeClr val="dk2"/>
                </a:solidFill>
                <a:latin typeface="Arial"/>
                <a:ea typeface="Arial"/>
                <a:cs typeface="Arial"/>
                <a:sym typeface="Arial"/>
              </a:rPr>
              <a:t>What does it mean to be </a:t>
            </a:r>
            <a:br>
              <a:rPr lang="en-US" sz="3600" b="1">
                <a:solidFill>
                  <a:schemeClr val="dk2"/>
                </a:solidFill>
                <a:latin typeface="Arial"/>
                <a:ea typeface="Arial"/>
                <a:cs typeface="Arial"/>
                <a:sym typeface="Arial"/>
              </a:rPr>
            </a:br>
            <a:r>
              <a:rPr lang="en-US" sz="3600" b="1">
                <a:solidFill>
                  <a:schemeClr val="dk2"/>
                </a:solidFill>
                <a:latin typeface="Arial"/>
                <a:ea typeface="Arial"/>
                <a:cs typeface="Arial"/>
                <a:sym typeface="Arial"/>
              </a:rPr>
              <a:t>Trauma-Informed? </a:t>
            </a:r>
            <a:endParaRPr/>
          </a:p>
        </p:txBody>
      </p:sp>
      <p:sp>
        <p:nvSpPr>
          <p:cNvPr id="123" name="Google Shape;123;p2"/>
          <p:cNvSpPr txBox="1">
            <a:spLocks noGrp="1"/>
          </p:cNvSpPr>
          <p:nvPr>
            <p:ph type="body" idx="1"/>
          </p:nvPr>
        </p:nvSpPr>
        <p:spPr>
          <a:xfrm>
            <a:off x="3028576" y="2963210"/>
            <a:ext cx="5709721" cy="3038129"/>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dk2"/>
              </a:buClr>
              <a:buSzPts val="2800"/>
              <a:buNone/>
            </a:pPr>
            <a:r>
              <a:rPr lang="en-US" b="1" u="sng">
                <a:solidFill>
                  <a:schemeClr val="dk2"/>
                </a:solidFill>
                <a:latin typeface="Arial"/>
                <a:ea typeface="Arial"/>
                <a:cs typeface="Arial"/>
                <a:sym typeface="Arial"/>
              </a:rPr>
              <a:t>Trauma-Informed Approach</a:t>
            </a:r>
            <a:r>
              <a:rPr lang="en-US" b="1">
                <a:solidFill>
                  <a:schemeClr val="dk2"/>
                </a:solidFill>
                <a:latin typeface="Arial"/>
                <a:ea typeface="Arial"/>
                <a:cs typeface="Arial"/>
                <a:sym typeface="Arial"/>
              </a:rPr>
              <a:t>: </a:t>
            </a:r>
            <a:r>
              <a:rPr lang="en-US">
                <a:solidFill>
                  <a:schemeClr val="dk2"/>
                </a:solidFill>
                <a:latin typeface="Arial"/>
                <a:ea typeface="Arial"/>
                <a:cs typeface="Arial"/>
                <a:sym typeface="Arial"/>
              </a:rPr>
              <a:t>A trauma-informed approach is inclusive of trauma-specific interventions, whether assessment, treatment, or recovery supports, yet it also incorporates key principles into organizational culture.</a:t>
            </a:r>
            <a:endParaRPr/>
          </a:p>
        </p:txBody>
      </p:sp>
      <p:pic>
        <p:nvPicPr>
          <p:cNvPr id="124" name="Google Shape;124;p2"/>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06"/>
        <p:cNvGrpSpPr/>
        <p:nvPr/>
      </p:nvGrpSpPr>
      <p:grpSpPr>
        <a:xfrm>
          <a:off x="0" y="0"/>
          <a:ext cx="0" cy="0"/>
          <a:chOff x="0" y="0"/>
          <a:chExt cx="0" cy="0"/>
        </a:xfrm>
      </p:grpSpPr>
      <p:sp>
        <p:nvSpPr>
          <p:cNvPr id="707" name="Google Shape;707;p3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How to help yourself:</a:t>
            </a:r>
            <a:endParaRPr/>
          </a:p>
        </p:txBody>
      </p:sp>
      <p:sp>
        <p:nvSpPr>
          <p:cNvPr id="708" name="Google Shape;708;p38"/>
          <p:cNvSpPr txBox="1">
            <a:spLocks noGrp="1"/>
          </p:cNvSpPr>
          <p:nvPr>
            <p:ph type="body" idx="1"/>
          </p:nvPr>
        </p:nvSpPr>
        <p:spPr>
          <a:xfrm>
            <a:off x="677334" y="1618938"/>
            <a:ext cx="8596668" cy="4302503"/>
          </a:xfrm>
          <a:prstGeom prst="rect">
            <a:avLst/>
          </a:prstGeom>
          <a:noFill/>
          <a:ln>
            <a:noFill/>
          </a:ln>
        </p:spPr>
        <p:txBody>
          <a:bodyPr spcFirstLastPara="1" wrap="square" lIns="91425" tIns="45700" rIns="91425" bIns="45700" anchor="t" anchorCtr="0">
            <a:noAutofit/>
          </a:bodyPr>
          <a:lstStyle/>
          <a:p>
            <a:pPr marL="685800" lvl="1" indent="-228600" algn="l" rtl="0">
              <a:lnSpc>
                <a:spcPct val="90000"/>
              </a:lnSpc>
              <a:spcBef>
                <a:spcPts val="0"/>
              </a:spcBef>
              <a:spcAft>
                <a:spcPts val="0"/>
              </a:spcAft>
              <a:buClr>
                <a:srgbClr val="31215D"/>
              </a:buClr>
              <a:buSzPts val="1800"/>
              <a:buChar char="•"/>
            </a:pPr>
            <a:r>
              <a:rPr lang="en-US" sz="1800">
                <a:solidFill>
                  <a:srgbClr val="31215D"/>
                </a:solidFill>
              </a:rPr>
              <a:t>Practice good work/life balance</a:t>
            </a:r>
            <a:endParaRPr/>
          </a:p>
          <a:p>
            <a:pPr marL="685800" lvl="1" indent="-228600" algn="l" rtl="0">
              <a:lnSpc>
                <a:spcPct val="90000"/>
              </a:lnSpc>
              <a:spcBef>
                <a:spcPts val="500"/>
              </a:spcBef>
              <a:spcAft>
                <a:spcPts val="0"/>
              </a:spcAft>
              <a:buClr>
                <a:srgbClr val="31215D"/>
              </a:buClr>
              <a:buSzPts val="1800"/>
              <a:buChar char="•"/>
            </a:pPr>
            <a:r>
              <a:rPr lang="en-US" sz="1800">
                <a:solidFill>
                  <a:srgbClr val="31215D"/>
                </a:solidFill>
              </a:rPr>
              <a:t>Recognize the signs of vicarious trauma</a:t>
            </a:r>
            <a:endParaRPr/>
          </a:p>
          <a:p>
            <a:pPr marL="1143000" lvl="2" indent="-228600" algn="l" rtl="0">
              <a:lnSpc>
                <a:spcPct val="90000"/>
              </a:lnSpc>
              <a:spcBef>
                <a:spcPts val="500"/>
              </a:spcBef>
              <a:spcAft>
                <a:spcPts val="0"/>
              </a:spcAft>
              <a:buClr>
                <a:srgbClr val="31215D"/>
              </a:buClr>
              <a:buSzPts val="1800"/>
              <a:buChar char="•"/>
            </a:pPr>
            <a:r>
              <a:rPr lang="en-US" sz="1800">
                <a:solidFill>
                  <a:srgbClr val="31215D"/>
                </a:solidFill>
              </a:rPr>
              <a:t>Irritability, troubled sleep, excessive drinking, paranoia</a:t>
            </a:r>
            <a:endParaRPr/>
          </a:p>
          <a:p>
            <a:pPr marL="1143000" lvl="2" indent="-228600" algn="l" rtl="0">
              <a:lnSpc>
                <a:spcPct val="90000"/>
              </a:lnSpc>
              <a:spcBef>
                <a:spcPts val="500"/>
              </a:spcBef>
              <a:spcAft>
                <a:spcPts val="0"/>
              </a:spcAft>
              <a:buClr>
                <a:srgbClr val="31215D"/>
              </a:buClr>
              <a:buSzPts val="1800"/>
              <a:buChar char="•"/>
            </a:pPr>
            <a:r>
              <a:rPr lang="en-US" sz="1800">
                <a:solidFill>
                  <a:srgbClr val="31215D"/>
                </a:solidFill>
              </a:rPr>
              <a:t>Personal history with murder of client contributing to vicarious trauma you are experiencing with current client </a:t>
            </a:r>
            <a:endParaRPr/>
          </a:p>
          <a:p>
            <a:pPr marL="685800" lvl="1" indent="-228600" algn="l" rtl="0">
              <a:lnSpc>
                <a:spcPct val="90000"/>
              </a:lnSpc>
              <a:spcBef>
                <a:spcPts val="500"/>
              </a:spcBef>
              <a:spcAft>
                <a:spcPts val="0"/>
              </a:spcAft>
              <a:buClr>
                <a:srgbClr val="31215D"/>
              </a:buClr>
              <a:buSzPts val="1800"/>
              <a:buChar char="•"/>
            </a:pPr>
            <a:r>
              <a:rPr lang="en-US" sz="1800">
                <a:solidFill>
                  <a:srgbClr val="31215D"/>
                </a:solidFill>
              </a:rPr>
              <a:t>Reach out to local and statewide resources</a:t>
            </a:r>
            <a:endParaRPr/>
          </a:p>
          <a:p>
            <a:pPr marL="1143000" lvl="2" indent="-228600" algn="l" rtl="0">
              <a:lnSpc>
                <a:spcPct val="90000"/>
              </a:lnSpc>
              <a:spcBef>
                <a:spcPts val="500"/>
              </a:spcBef>
              <a:spcAft>
                <a:spcPts val="0"/>
              </a:spcAft>
              <a:buClr>
                <a:srgbClr val="31215D"/>
              </a:buClr>
              <a:buSzPts val="1800"/>
              <a:buChar char="•"/>
            </a:pPr>
            <a:r>
              <a:rPr lang="en-US" sz="1800">
                <a:solidFill>
                  <a:srgbClr val="31215D"/>
                </a:solidFill>
              </a:rPr>
              <a:t>Virginia Action Alliance </a:t>
            </a:r>
            <a:endParaRPr/>
          </a:p>
          <a:p>
            <a:pPr marL="1143000" lvl="2" indent="-228600" algn="l" rtl="0">
              <a:lnSpc>
                <a:spcPct val="90000"/>
              </a:lnSpc>
              <a:spcBef>
                <a:spcPts val="500"/>
              </a:spcBef>
              <a:spcAft>
                <a:spcPts val="0"/>
              </a:spcAft>
              <a:buClr>
                <a:srgbClr val="31215D"/>
              </a:buClr>
              <a:buSzPts val="1800"/>
              <a:buChar char="•"/>
            </a:pPr>
            <a:r>
              <a:rPr lang="en-US" sz="1800">
                <a:solidFill>
                  <a:srgbClr val="31215D"/>
                </a:solidFill>
              </a:rPr>
              <a:t>VJLAP </a:t>
            </a:r>
            <a:endParaRPr/>
          </a:p>
          <a:p>
            <a:pPr marL="685800" lvl="1" indent="-228600" algn="l" rtl="0">
              <a:lnSpc>
                <a:spcPct val="90000"/>
              </a:lnSpc>
              <a:spcBef>
                <a:spcPts val="500"/>
              </a:spcBef>
              <a:spcAft>
                <a:spcPts val="0"/>
              </a:spcAft>
              <a:buClr>
                <a:srgbClr val="31215D"/>
              </a:buClr>
              <a:buSzPts val="1800"/>
              <a:buChar char="•"/>
            </a:pPr>
            <a:r>
              <a:rPr lang="en-US" sz="1800">
                <a:solidFill>
                  <a:srgbClr val="31215D"/>
                </a:solidFill>
              </a:rPr>
              <a:t>Seek assistance through therapy </a:t>
            </a:r>
            <a:endParaRPr/>
          </a:p>
          <a:p>
            <a:pPr marL="685800" lvl="1" indent="-228600" algn="l" rtl="0">
              <a:lnSpc>
                <a:spcPct val="90000"/>
              </a:lnSpc>
              <a:spcBef>
                <a:spcPts val="500"/>
              </a:spcBef>
              <a:spcAft>
                <a:spcPts val="0"/>
              </a:spcAft>
              <a:buClr>
                <a:srgbClr val="31215D"/>
              </a:buClr>
              <a:buSzPts val="1800"/>
              <a:buChar char="•"/>
            </a:pPr>
            <a:r>
              <a:rPr lang="en-US" sz="1800">
                <a:solidFill>
                  <a:srgbClr val="31215D"/>
                </a:solidFill>
              </a:rPr>
              <a:t>Talk about secondary trauma with colleagues (always being mindful, however, of your colleagues’ sensitivities)</a:t>
            </a:r>
            <a:endParaRPr/>
          </a:p>
          <a:p>
            <a:pPr marL="685800" lvl="1" indent="-114300" algn="l" rtl="0">
              <a:lnSpc>
                <a:spcPct val="90000"/>
              </a:lnSpc>
              <a:spcBef>
                <a:spcPts val="500"/>
              </a:spcBef>
              <a:spcAft>
                <a:spcPts val="0"/>
              </a:spcAft>
              <a:buClr>
                <a:schemeClr val="dk1"/>
              </a:buClr>
              <a:buSzPts val="1800"/>
              <a:buNone/>
            </a:pPr>
            <a:endParaRPr sz="1800">
              <a:solidFill>
                <a:srgbClr val="31215D"/>
              </a:solidFill>
            </a:endParaRPr>
          </a:p>
          <a:p>
            <a:pPr marL="228600" lvl="0" indent="-76200" algn="l" rtl="0">
              <a:lnSpc>
                <a:spcPct val="90000"/>
              </a:lnSpc>
              <a:spcBef>
                <a:spcPts val="1000"/>
              </a:spcBef>
              <a:spcAft>
                <a:spcPts val="0"/>
              </a:spcAft>
              <a:buClr>
                <a:schemeClr val="dk1"/>
              </a:buClr>
              <a:buSzPts val="2400"/>
              <a:buNone/>
            </a:pPr>
            <a:endParaRPr sz="2400">
              <a:solidFill>
                <a:srgbClr val="31215D"/>
              </a:solidFill>
            </a:endParaRPr>
          </a:p>
        </p:txBody>
      </p:sp>
      <p:pic>
        <p:nvPicPr>
          <p:cNvPr id="709" name="Google Shape;709;p38"/>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714"/>
        <p:cNvGrpSpPr/>
        <p:nvPr/>
      </p:nvGrpSpPr>
      <p:grpSpPr>
        <a:xfrm>
          <a:off x="0" y="0"/>
          <a:ext cx="0" cy="0"/>
          <a:chOff x="0" y="0"/>
          <a:chExt cx="0" cy="0"/>
        </a:xfrm>
      </p:grpSpPr>
      <p:sp>
        <p:nvSpPr>
          <p:cNvPr id="715" name="Google Shape;715;p3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Virginia Resources</a:t>
            </a:r>
            <a:endParaRPr/>
          </a:p>
        </p:txBody>
      </p:sp>
      <p:sp>
        <p:nvSpPr>
          <p:cNvPr id="716" name="Google Shape;716;p39"/>
          <p:cNvSpPr txBox="1">
            <a:spLocks noGrp="1"/>
          </p:cNvSpPr>
          <p:nvPr>
            <p:ph type="body" idx="1"/>
          </p:nvPr>
        </p:nvSpPr>
        <p:spPr>
          <a:xfrm>
            <a:off x="677334" y="1603949"/>
            <a:ext cx="8596668" cy="4437414"/>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31215D"/>
              </a:buClr>
              <a:buSzPts val="2800"/>
              <a:buChar char="•"/>
            </a:pPr>
            <a:r>
              <a:rPr lang="en-US" b="1">
                <a:solidFill>
                  <a:srgbClr val="31215D"/>
                </a:solidFill>
              </a:rPr>
              <a:t>Virginia Action Alliance</a:t>
            </a:r>
            <a:r>
              <a:rPr lang="en-US">
                <a:solidFill>
                  <a:srgbClr val="31215D"/>
                </a:solidFill>
              </a:rPr>
              <a:t> is Virginia’s leading voice on issues related to sexual and domestic violence.  </a:t>
            </a:r>
            <a:endParaRPr/>
          </a:p>
          <a:p>
            <a:pPr marL="685800" lvl="1" indent="-228600" algn="l" rtl="0">
              <a:lnSpc>
                <a:spcPct val="90000"/>
              </a:lnSpc>
              <a:spcBef>
                <a:spcPts val="500"/>
              </a:spcBef>
              <a:spcAft>
                <a:spcPts val="0"/>
              </a:spcAft>
              <a:buClr>
                <a:srgbClr val="31215D"/>
              </a:buClr>
              <a:buSzPts val="1800"/>
              <a:buChar char="•"/>
            </a:pPr>
            <a:r>
              <a:rPr lang="en-US" sz="1800">
                <a:solidFill>
                  <a:srgbClr val="31215D"/>
                </a:solidFill>
              </a:rPr>
              <a:t>The Action Alliance’s </a:t>
            </a:r>
            <a:r>
              <a:rPr lang="en-US" sz="1800" b="1">
                <a:solidFill>
                  <a:srgbClr val="31215D"/>
                </a:solidFill>
              </a:rPr>
              <a:t>Project for the Empowerment of Survivors</a:t>
            </a:r>
            <a:r>
              <a:rPr lang="en-US" sz="1800">
                <a:solidFill>
                  <a:srgbClr val="31215D"/>
                </a:solidFill>
              </a:rPr>
              <a:t> offers survivors of violence an opportunity to find answers to legal questions and information about local recourses which may aid their healing process.  If you are suffering from secondary trauma, or suspect that a coworker or friend is experiencing symptoms of secondary trauma, please reach out to the PES for support and resource information.</a:t>
            </a:r>
            <a:endParaRPr/>
          </a:p>
          <a:p>
            <a:pPr marL="1143000" lvl="2" indent="-228600" algn="l" rtl="0">
              <a:lnSpc>
                <a:spcPct val="90000"/>
              </a:lnSpc>
              <a:spcBef>
                <a:spcPts val="500"/>
              </a:spcBef>
              <a:spcAft>
                <a:spcPts val="0"/>
              </a:spcAft>
              <a:buClr>
                <a:srgbClr val="31215D"/>
              </a:buClr>
              <a:buSzPts val="1800"/>
              <a:buChar char="•"/>
            </a:pPr>
            <a:r>
              <a:rPr lang="en-US" sz="1800" b="1">
                <a:solidFill>
                  <a:srgbClr val="31215D"/>
                </a:solidFill>
              </a:rPr>
              <a:t>Call- 800-838-8238</a:t>
            </a:r>
            <a:endParaRPr/>
          </a:p>
          <a:p>
            <a:pPr marL="228600" lvl="0" indent="-228600" algn="l" rtl="0">
              <a:lnSpc>
                <a:spcPct val="90000"/>
              </a:lnSpc>
              <a:spcBef>
                <a:spcPts val="1000"/>
              </a:spcBef>
              <a:spcAft>
                <a:spcPts val="0"/>
              </a:spcAft>
              <a:buClr>
                <a:srgbClr val="31215D"/>
              </a:buClr>
              <a:buSzPts val="2800"/>
              <a:buChar char="•"/>
            </a:pPr>
            <a:r>
              <a:rPr lang="en-US" b="1">
                <a:solidFill>
                  <a:srgbClr val="31215D"/>
                </a:solidFill>
              </a:rPr>
              <a:t>Virginia Judges and Lawyers Assistance Program</a:t>
            </a:r>
            <a:endParaRPr/>
          </a:p>
          <a:p>
            <a:pPr marL="685800" lvl="1" indent="-228600" algn="l" rtl="0">
              <a:lnSpc>
                <a:spcPct val="90000"/>
              </a:lnSpc>
              <a:spcBef>
                <a:spcPts val="500"/>
              </a:spcBef>
              <a:spcAft>
                <a:spcPts val="0"/>
              </a:spcAft>
              <a:buClr>
                <a:srgbClr val="31215D"/>
              </a:buClr>
              <a:buSzPts val="1800"/>
              <a:buChar char="•"/>
            </a:pPr>
            <a:r>
              <a:rPr lang="en-US" sz="1800">
                <a:solidFill>
                  <a:srgbClr val="31215D"/>
                </a:solidFill>
              </a:rPr>
              <a:t>Provides confidential assistance for legal professionals dealing with mental health and/or substance abuse issues</a:t>
            </a:r>
            <a:endParaRPr/>
          </a:p>
          <a:p>
            <a:pPr marL="685800" lvl="1" indent="-228600" algn="l" rtl="0">
              <a:lnSpc>
                <a:spcPct val="90000"/>
              </a:lnSpc>
              <a:spcBef>
                <a:spcPts val="500"/>
              </a:spcBef>
              <a:spcAft>
                <a:spcPts val="0"/>
              </a:spcAft>
              <a:buClr>
                <a:srgbClr val="31215D"/>
              </a:buClr>
              <a:buSzPts val="1800"/>
              <a:buChar char="•"/>
            </a:pPr>
            <a:r>
              <a:rPr lang="en-US" sz="1800" b="1">
                <a:solidFill>
                  <a:srgbClr val="31215D"/>
                </a:solidFill>
              </a:rPr>
              <a:t>Call-877-545-4682</a:t>
            </a:r>
            <a:endParaRPr/>
          </a:p>
          <a:p>
            <a:pPr marL="1143000" lvl="2" indent="-114300" algn="l" rtl="0">
              <a:lnSpc>
                <a:spcPct val="90000"/>
              </a:lnSpc>
              <a:spcBef>
                <a:spcPts val="500"/>
              </a:spcBef>
              <a:spcAft>
                <a:spcPts val="0"/>
              </a:spcAft>
              <a:buClr>
                <a:schemeClr val="dk1"/>
              </a:buClr>
              <a:buSzPts val="1800"/>
              <a:buNone/>
            </a:pPr>
            <a:endParaRPr sz="1800">
              <a:solidFill>
                <a:srgbClr val="31215D"/>
              </a:solidFill>
            </a:endParaRPr>
          </a:p>
          <a:p>
            <a:pPr marL="228600" lvl="0" indent="-50800" algn="l" rtl="0">
              <a:lnSpc>
                <a:spcPct val="90000"/>
              </a:lnSpc>
              <a:spcBef>
                <a:spcPts val="1000"/>
              </a:spcBef>
              <a:spcAft>
                <a:spcPts val="0"/>
              </a:spcAft>
              <a:buClr>
                <a:schemeClr val="dk1"/>
              </a:buClr>
              <a:buSzPts val="2800"/>
              <a:buNone/>
            </a:pPr>
            <a:endParaRPr/>
          </a:p>
        </p:txBody>
      </p:sp>
      <p:pic>
        <p:nvPicPr>
          <p:cNvPr id="717" name="Google Shape;717;p39"/>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21"/>
        <p:cNvGrpSpPr/>
        <p:nvPr/>
      </p:nvGrpSpPr>
      <p:grpSpPr>
        <a:xfrm>
          <a:off x="0" y="0"/>
          <a:ext cx="0" cy="0"/>
          <a:chOff x="0" y="0"/>
          <a:chExt cx="0" cy="0"/>
        </a:xfrm>
      </p:grpSpPr>
      <p:sp>
        <p:nvSpPr>
          <p:cNvPr id="722" name="Google Shape;722;p4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Closing Reflection</a:t>
            </a:r>
            <a:endParaRPr/>
          </a:p>
        </p:txBody>
      </p:sp>
      <p:sp>
        <p:nvSpPr>
          <p:cNvPr id="723" name="Google Shape;723;p40"/>
          <p:cNvSpPr txBox="1">
            <a:spLocks noGrp="1"/>
          </p:cNvSpPr>
          <p:nvPr>
            <p:ph type="body" idx="1"/>
          </p:nvPr>
        </p:nvSpPr>
        <p:spPr>
          <a:xfrm>
            <a:off x="677334" y="1930400"/>
            <a:ext cx="8596668" cy="388077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31215D"/>
              </a:buClr>
              <a:buSzPts val="3200"/>
              <a:buNone/>
            </a:pPr>
            <a:r>
              <a:rPr lang="en-US" sz="3200">
                <a:solidFill>
                  <a:srgbClr val="31215D"/>
                </a:solidFill>
              </a:rPr>
              <a:t>Think about a time you felt very vulnerable and had to trust a professional (e.g. a doctor, another lawyer, a law enforcement officer). What are some specific things they did that either put you at ease or elevated your stress?  </a:t>
            </a:r>
            <a:endParaRPr/>
          </a:p>
          <a:p>
            <a:pPr marL="228600" lvl="0" indent="-25400" algn="l" rtl="0">
              <a:lnSpc>
                <a:spcPct val="90000"/>
              </a:lnSpc>
              <a:spcBef>
                <a:spcPts val="1000"/>
              </a:spcBef>
              <a:spcAft>
                <a:spcPts val="0"/>
              </a:spcAft>
              <a:buClr>
                <a:schemeClr val="dk1"/>
              </a:buClr>
              <a:buSzPts val="3200"/>
              <a:buNone/>
            </a:pPr>
            <a:endParaRPr sz="3200">
              <a:solidFill>
                <a:srgbClr val="31215D"/>
              </a:solidFill>
            </a:endParaRPr>
          </a:p>
        </p:txBody>
      </p:sp>
      <p:pic>
        <p:nvPicPr>
          <p:cNvPr id="724" name="Google Shape;724;p40"/>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9"/>
        <p:cNvGrpSpPr/>
        <p:nvPr/>
      </p:nvGrpSpPr>
      <p:grpSpPr>
        <a:xfrm>
          <a:off x="0" y="0"/>
          <a:ext cx="0" cy="0"/>
          <a:chOff x="0" y="0"/>
          <a:chExt cx="0" cy="0"/>
        </a:xfrm>
      </p:grpSpPr>
      <p:sp>
        <p:nvSpPr>
          <p:cNvPr id="130" name="Google Shape;130;p3"/>
          <p:cNvSpPr/>
          <p:nvPr/>
        </p:nvSpPr>
        <p:spPr>
          <a:xfrm>
            <a:off x="0" y="0"/>
            <a:ext cx="12192000" cy="68580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1" name="Google Shape;131;p3"/>
          <p:cNvSpPr/>
          <p:nvPr/>
        </p:nvSpPr>
        <p:spPr>
          <a:xfrm>
            <a:off x="88299" y="3695245"/>
            <a:ext cx="6325509" cy="3162755"/>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2" name="Google Shape;132;p3"/>
          <p:cNvSpPr/>
          <p:nvPr/>
        </p:nvSpPr>
        <p:spPr>
          <a:xfrm rot="2700000">
            <a:off x="-1101315" y="4733437"/>
            <a:ext cx="2736866" cy="1981337"/>
          </a:xfrm>
          <a:custGeom>
            <a:avLst/>
            <a:gdLst/>
            <a:ahLst/>
            <a:cxnLst/>
            <a:rect l="l" t="t" r="r" b="b"/>
            <a:pathLst>
              <a:path w="2736866" h="1981337" extrusionOk="0">
                <a:moveTo>
                  <a:pt x="0" y="0"/>
                </a:moveTo>
                <a:lnTo>
                  <a:pt x="2736866" y="0"/>
                </a:lnTo>
                <a:lnTo>
                  <a:pt x="2736866" y="1225808"/>
                </a:lnTo>
                <a:lnTo>
                  <a:pt x="1981337" y="1981337"/>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3" name="Google Shape;133;p3"/>
          <p:cNvSpPr/>
          <p:nvPr/>
        </p:nvSpPr>
        <p:spPr>
          <a:xfrm rot="2700000">
            <a:off x="4414981" y="2376240"/>
            <a:ext cx="2105519" cy="210551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4" name="Google Shape;134;p3"/>
          <p:cNvSpPr/>
          <p:nvPr/>
        </p:nvSpPr>
        <p:spPr>
          <a:xfrm rot="2700000">
            <a:off x="7345982" y="3996"/>
            <a:ext cx="6802040" cy="6978466"/>
          </a:xfrm>
          <a:custGeom>
            <a:avLst/>
            <a:gdLst/>
            <a:ahLst/>
            <a:cxnLst/>
            <a:rect l="l" t="t" r="r" b="b"/>
            <a:pathLst>
              <a:path w="6802040" h="6978466" extrusionOk="0">
                <a:moveTo>
                  <a:pt x="0" y="1955321"/>
                </a:moveTo>
                <a:lnTo>
                  <a:pt x="1955323" y="0"/>
                </a:lnTo>
                <a:lnTo>
                  <a:pt x="6802040" y="4846718"/>
                </a:lnTo>
                <a:lnTo>
                  <a:pt x="4670292" y="6978466"/>
                </a:lnTo>
                <a:lnTo>
                  <a:pt x="0" y="6978466"/>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5" name="Google Shape;135;p3"/>
          <p:cNvSpPr/>
          <p:nvPr/>
        </p:nvSpPr>
        <p:spPr>
          <a:xfrm rot="2700000">
            <a:off x="6104916" y="2236992"/>
            <a:ext cx="3717912" cy="371791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6" name="Google Shape;136;p3"/>
          <p:cNvSpPr/>
          <p:nvPr/>
        </p:nvSpPr>
        <p:spPr>
          <a:xfrm rot="-8100000">
            <a:off x="6856962" y="1316432"/>
            <a:ext cx="4225136" cy="422513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rgbClr val="080808"/>
              </a:solidFill>
              <a:latin typeface="Calibri"/>
              <a:ea typeface="Calibri"/>
              <a:cs typeface="Calibri"/>
              <a:sym typeface="Calibri"/>
            </a:endParaRPr>
          </a:p>
        </p:txBody>
      </p:sp>
      <p:sp>
        <p:nvSpPr>
          <p:cNvPr id="137" name="Google Shape;137;p3"/>
          <p:cNvSpPr/>
          <p:nvPr/>
        </p:nvSpPr>
        <p:spPr>
          <a:xfrm rot="-8100000">
            <a:off x="6282197" y="753376"/>
            <a:ext cx="5353835" cy="5353835"/>
          </a:xfrm>
          <a:custGeom>
            <a:avLst/>
            <a:gdLst/>
            <a:ahLst/>
            <a:cxnLst/>
            <a:rect l="l" t="t" r="r" b="b"/>
            <a:pathLst>
              <a:path w="5353835" h="5353835" extrusionOk="0">
                <a:moveTo>
                  <a:pt x="690506" y="5273742"/>
                </a:moveTo>
                <a:lnTo>
                  <a:pt x="4927602" y="5273742"/>
                </a:lnTo>
                <a:lnTo>
                  <a:pt x="4847509" y="5353835"/>
                </a:lnTo>
                <a:lnTo>
                  <a:pt x="770599" y="5353835"/>
                </a:lnTo>
                <a:close/>
                <a:moveTo>
                  <a:pt x="422575" y="80093"/>
                </a:moveTo>
                <a:lnTo>
                  <a:pt x="502668" y="0"/>
                </a:lnTo>
                <a:lnTo>
                  <a:pt x="5353835" y="0"/>
                </a:lnTo>
                <a:lnTo>
                  <a:pt x="5353835" y="4847509"/>
                </a:lnTo>
                <a:lnTo>
                  <a:pt x="5273742" y="4927602"/>
                </a:lnTo>
                <a:lnTo>
                  <a:pt x="5273742" y="80093"/>
                </a:lnTo>
                <a:close/>
                <a:moveTo>
                  <a:pt x="0" y="502667"/>
                </a:moveTo>
                <a:lnTo>
                  <a:pt x="80093" y="422574"/>
                </a:lnTo>
                <a:lnTo>
                  <a:pt x="80093" y="4663329"/>
                </a:lnTo>
                <a:lnTo>
                  <a:pt x="0" y="4583236"/>
                </a:lnTo>
                <a:close/>
              </a:path>
            </a:pathLst>
          </a:custGeom>
          <a:solidFill>
            <a:srgbClr val="FFFFFF">
              <a:alpha val="6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38" name="Google Shape;138;p3"/>
          <p:cNvSpPr txBox="1">
            <a:spLocks noGrp="1"/>
          </p:cNvSpPr>
          <p:nvPr>
            <p:ph type="title"/>
          </p:nvPr>
        </p:nvSpPr>
        <p:spPr>
          <a:xfrm>
            <a:off x="6826981" y="2452526"/>
            <a:ext cx="4248318" cy="195294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80808"/>
              </a:buClr>
              <a:buSzPts val="3300"/>
              <a:buFont typeface="Arial"/>
              <a:buNone/>
            </a:pPr>
            <a:r>
              <a:rPr lang="en-US" sz="3300" u="sng">
                <a:solidFill>
                  <a:srgbClr val="080808"/>
                </a:solidFill>
                <a:latin typeface="Arial"/>
                <a:ea typeface="Arial"/>
                <a:cs typeface="Arial"/>
                <a:sym typeface="Arial"/>
                <a:hlinkClick r:id="rId3">
                  <a:extLst>
                    <a:ext uri="{A12FA001-AC4F-418D-AE19-62706E023703}">
                      <ahyp:hlinkClr xmlns:ahyp="http://schemas.microsoft.com/office/drawing/2018/hyperlinkcolor" val="tx"/>
                    </a:ext>
                  </a:extLst>
                </a:hlinkClick>
              </a:rPr>
              <a:t>Traumas Impact: The Psychology of Post-Traumatic Stress Disorder TedTalk</a:t>
            </a:r>
            <a:endParaRPr sz="3300">
              <a:solidFill>
                <a:srgbClr val="080808"/>
              </a:solidFill>
              <a:latin typeface="Arial"/>
              <a:ea typeface="Arial"/>
              <a:cs typeface="Arial"/>
              <a:sym typeface="Arial"/>
            </a:endParaRPr>
          </a:p>
        </p:txBody>
      </p:sp>
      <p:sp>
        <p:nvSpPr>
          <p:cNvPr id="139" name="Google Shape;139;p3"/>
          <p:cNvSpPr/>
          <p:nvPr/>
        </p:nvSpPr>
        <p:spPr>
          <a:xfrm rot="2700000">
            <a:off x="1495218" y="523673"/>
            <a:ext cx="1827638" cy="182763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0" name="Google Shape;140;p3"/>
          <p:cNvSpPr/>
          <p:nvPr/>
        </p:nvSpPr>
        <p:spPr>
          <a:xfrm rot="10800000">
            <a:off x="5743717" y="-1"/>
            <a:ext cx="2158854" cy="107942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1" name="Google Shape;141;p3"/>
          <p:cNvSpPr/>
          <p:nvPr/>
        </p:nvSpPr>
        <p:spPr>
          <a:xfrm rot="2700000">
            <a:off x="2922343" y="1584143"/>
            <a:ext cx="645368" cy="64536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42" name="Google Shape;142;p3"/>
          <p:cNvPicPr preferRelativeResize="0"/>
          <p:nvPr/>
        </p:nvPicPr>
        <p:blipFill>
          <a:blip r:embed="rId4">
            <a:alphaModFix/>
          </a:blip>
          <a:stretch>
            <a:fillRect/>
          </a:stretch>
        </p:blipFill>
        <p:spPr>
          <a:xfrm>
            <a:off x="300" y="5865175"/>
            <a:ext cx="1329801" cy="9968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7"/>
        <p:cNvGrpSpPr/>
        <p:nvPr/>
      </p:nvGrpSpPr>
      <p:grpSpPr>
        <a:xfrm>
          <a:off x="0" y="0"/>
          <a:ext cx="0" cy="0"/>
          <a:chOff x="0" y="0"/>
          <a:chExt cx="0" cy="0"/>
        </a:xfrm>
      </p:grpSpPr>
      <p:sp>
        <p:nvSpPr>
          <p:cNvPr id="148" name="Google Shape;148;p4"/>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9" name="Google Shape;149;p4"/>
          <p:cNvSpPr txBox="1">
            <a:spLocks noGrp="1"/>
          </p:cNvSpPr>
          <p:nvPr>
            <p:ph type="title"/>
          </p:nvPr>
        </p:nvSpPr>
        <p:spPr>
          <a:xfrm>
            <a:off x="638882" y="639193"/>
            <a:ext cx="3571810" cy="35735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2F5496"/>
              </a:buClr>
              <a:buSzPts val="6000"/>
              <a:buFont typeface="Arial"/>
              <a:buNone/>
            </a:pPr>
            <a:r>
              <a:rPr lang="en-US" sz="6000">
                <a:solidFill>
                  <a:srgbClr val="2F5496"/>
                </a:solidFill>
                <a:latin typeface="Arial"/>
                <a:ea typeface="Arial"/>
                <a:cs typeface="Arial"/>
                <a:sym typeface="Arial"/>
              </a:rPr>
              <a:t>HPA Axis in PTSD</a:t>
            </a:r>
            <a:endParaRPr/>
          </a:p>
        </p:txBody>
      </p:sp>
      <p:pic>
        <p:nvPicPr>
          <p:cNvPr id="151" name="Google Shape;151;p4" descr="Description of HPA Axis in PTSD graphic. Stress releases CRO from the hypothalamus which in term releases ACTII from the anterior pituitary. ACTII stimulates release of cortisol from teh afrenal cortex. Cortisol exerts a negative feedback control of the HPA axis. In PTSD there is dysregulation of glucocorticoid signaling with  with sensitised negative feedback of the HPA axis resulting in increased CRH and blunted ACTH responses to CRH which results in rediced cortisol secretion. "/>
          <p:cNvPicPr preferRelativeResize="0">
            <a:picLocks noGrp="1"/>
          </p:cNvPicPr>
          <p:nvPr>
            <p:ph type="body" idx="1"/>
          </p:nvPr>
        </p:nvPicPr>
        <p:blipFill rotWithShape="1">
          <a:blip r:embed="rId3">
            <a:alphaModFix/>
          </a:blip>
          <a:srcRect/>
          <a:stretch/>
        </p:blipFill>
        <p:spPr>
          <a:xfrm>
            <a:off x="4143739" y="639193"/>
            <a:ext cx="7675141" cy="5641227"/>
          </a:xfrm>
          <a:prstGeom prst="rect">
            <a:avLst/>
          </a:prstGeom>
          <a:noFill/>
          <a:ln>
            <a:noFill/>
          </a:ln>
        </p:spPr>
      </p:pic>
      <p:sp>
        <p:nvSpPr>
          <p:cNvPr id="150" name="Google Shape;150;p4"/>
          <p:cNvSpPr/>
          <p:nvPr/>
        </p:nvSpPr>
        <p:spPr>
          <a:xfrm>
            <a:off x="643278" y="4409267"/>
            <a:ext cx="3255095" cy="18288"/>
          </a:xfrm>
          <a:custGeom>
            <a:avLst/>
            <a:gdLst/>
            <a:ahLst/>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2" name="Google Shape;152;p4"/>
          <p:cNvPicPr preferRelativeResize="0"/>
          <p:nvPr/>
        </p:nvPicPr>
        <p:blipFill>
          <a:blip r:embed="rId4">
            <a:alphaModFix/>
          </a:blip>
          <a:stretch>
            <a:fillRect/>
          </a:stretch>
        </p:blipFill>
        <p:spPr>
          <a:xfrm>
            <a:off x="0" y="5812490"/>
            <a:ext cx="1446975" cy="104550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6"/>
        <p:cNvGrpSpPr/>
        <p:nvPr/>
      </p:nvGrpSpPr>
      <p:grpSpPr>
        <a:xfrm>
          <a:off x="0" y="0"/>
          <a:ext cx="0" cy="0"/>
          <a:chOff x="0" y="0"/>
          <a:chExt cx="0" cy="0"/>
        </a:xfrm>
      </p:grpSpPr>
      <p:sp>
        <p:nvSpPr>
          <p:cNvPr id="157" name="Google Shape;157;p5"/>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8" name="Google Shape;158;p5"/>
          <p:cNvSpPr/>
          <p:nvPr/>
        </p:nvSpPr>
        <p:spPr>
          <a:xfrm rot="-2700000" flipH="1">
            <a:off x="-376156"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9" name="Google Shape;159;p5"/>
          <p:cNvSpPr/>
          <p:nvPr/>
        </p:nvSpPr>
        <p:spPr>
          <a:xfrm rot="-2700000" flipH="1">
            <a:off x="891641"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0" name="Google Shape;160;p5"/>
          <p:cNvSpPr/>
          <p:nvPr/>
        </p:nvSpPr>
        <p:spPr>
          <a:xfrm rot="-2700000" flipH="1">
            <a:off x="10043482"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1" name="Google Shape;161;p5"/>
          <p:cNvSpPr/>
          <p:nvPr/>
        </p:nvSpPr>
        <p:spPr>
          <a:xfrm rot="10800000" flipH="1">
            <a:off x="9356643"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2" name="Google Shape;162;p5"/>
          <p:cNvSpPr/>
          <p:nvPr/>
        </p:nvSpPr>
        <p:spPr>
          <a:xfrm flipH="1">
            <a:off x="7976344"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3" name="Google Shape;163;p5"/>
          <p:cNvSpPr/>
          <p:nvPr/>
        </p:nvSpPr>
        <p:spPr>
          <a:xfrm flipH="1">
            <a:off x="7604080"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4" name="Google Shape;164;p5"/>
          <p:cNvSpPr txBox="1">
            <a:spLocks noGrp="1"/>
          </p:cNvSpPr>
          <p:nvPr>
            <p:ph type="title"/>
          </p:nvPr>
        </p:nvSpPr>
        <p:spPr>
          <a:xfrm>
            <a:off x="838200" y="713312"/>
            <a:ext cx="4038600" cy="543137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F5496"/>
              </a:buClr>
              <a:buSzPts val="4400"/>
              <a:buFont typeface="Arial"/>
              <a:buNone/>
            </a:pPr>
            <a:r>
              <a:rPr lang="en-US">
                <a:solidFill>
                  <a:srgbClr val="2F5496"/>
                </a:solidFill>
                <a:latin typeface="Arial"/>
                <a:ea typeface="Arial"/>
                <a:cs typeface="Arial"/>
                <a:sym typeface="Arial"/>
              </a:rPr>
              <a:t>Trauma Responses/ Stress Response</a:t>
            </a:r>
            <a:endParaRPr/>
          </a:p>
        </p:txBody>
      </p:sp>
      <p:grpSp>
        <p:nvGrpSpPr>
          <p:cNvPr id="165" name="Google Shape;165;p5"/>
          <p:cNvGrpSpPr/>
          <p:nvPr/>
        </p:nvGrpSpPr>
        <p:grpSpPr>
          <a:xfrm>
            <a:off x="4526899" y="1250170"/>
            <a:ext cx="5374201" cy="4357658"/>
            <a:chOff x="0" y="0"/>
            <a:chExt cx="5374201" cy="4357658"/>
          </a:xfrm>
        </p:grpSpPr>
        <p:sp>
          <p:nvSpPr>
            <p:cNvPr id="166" name="Google Shape;166;p5"/>
            <p:cNvSpPr/>
            <p:nvPr/>
          </p:nvSpPr>
          <p:spPr>
            <a:xfrm rot="-5400000">
              <a:off x="254135" y="-254135"/>
              <a:ext cx="2178829" cy="2687100"/>
            </a:xfrm>
            <a:prstGeom prst="round1Rect">
              <a:avLst>
                <a:gd name="adj" fmla="val 16667"/>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5"/>
            <p:cNvSpPr txBox="1"/>
            <p:nvPr/>
          </p:nvSpPr>
          <p:spPr>
            <a:xfrm>
              <a:off x="0" y="0"/>
              <a:ext cx="2687100" cy="1634122"/>
            </a:xfrm>
            <a:prstGeom prst="rect">
              <a:avLst/>
            </a:prstGeom>
            <a:noFill/>
            <a:ln>
              <a:noFill/>
            </a:ln>
          </p:spPr>
          <p:txBody>
            <a:bodyPr spcFirstLastPara="1" wrap="square" lIns="184900" tIns="184900" rIns="184900" bIns="184900" anchor="ctr" anchorCtr="0">
              <a:noAutofit/>
            </a:bodyPr>
            <a:lstStyle/>
            <a:p>
              <a:pPr marL="0" marR="0" lvl="0" indent="0" algn="ctr" rtl="0">
                <a:lnSpc>
                  <a:spcPct val="90000"/>
                </a:lnSpc>
                <a:spcBef>
                  <a:spcPts val="0"/>
                </a:spcBef>
                <a:spcAft>
                  <a:spcPts val="0"/>
                </a:spcAft>
                <a:buClr>
                  <a:schemeClr val="dk1"/>
                </a:buClr>
                <a:buSzPts val="2600"/>
                <a:buFont typeface="Calibri"/>
                <a:buNone/>
              </a:pPr>
              <a:endParaRPr sz="2600" b="0" i="0" u="none" strike="noStrike" cap="none">
                <a:solidFill>
                  <a:schemeClr val="dk1"/>
                </a:solidFill>
                <a:latin typeface="Calibri"/>
                <a:ea typeface="Calibri"/>
                <a:cs typeface="Calibri"/>
                <a:sym typeface="Calibri"/>
              </a:endParaRPr>
            </a:p>
            <a:p>
              <a:pPr marL="0" marR="0" lvl="0" indent="0" algn="ctr" rtl="0">
                <a:lnSpc>
                  <a:spcPct val="90000"/>
                </a:lnSpc>
                <a:spcBef>
                  <a:spcPts val="910"/>
                </a:spcBef>
                <a:spcAft>
                  <a:spcPts val="0"/>
                </a:spcAft>
                <a:buClr>
                  <a:schemeClr val="dk2"/>
                </a:buClr>
                <a:buSzPts val="4000"/>
                <a:buFont typeface="Arial"/>
                <a:buNone/>
              </a:pPr>
              <a:r>
                <a:rPr lang="en-US" sz="4000" b="0" i="0" u="none" strike="noStrike" cap="none">
                  <a:solidFill>
                    <a:schemeClr val="dk2"/>
                  </a:solidFill>
                  <a:latin typeface="Arial"/>
                  <a:ea typeface="Arial"/>
                  <a:cs typeface="Arial"/>
                  <a:sym typeface="Arial"/>
                </a:rPr>
                <a:t>Fight</a:t>
              </a:r>
              <a:endParaRPr sz="2600" b="0" i="0" u="none" strike="noStrike" cap="none">
                <a:solidFill>
                  <a:schemeClr val="dk2"/>
                </a:solidFill>
                <a:latin typeface="Arial"/>
                <a:ea typeface="Arial"/>
                <a:cs typeface="Arial"/>
                <a:sym typeface="Arial"/>
              </a:endParaRPr>
            </a:p>
          </p:txBody>
        </p:sp>
        <p:sp>
          <p:nvSpPr>
            <p:cNvPr id="168" name="Google Shape;168;p5"/>
            <p:cNvSpPr/>
            <p:nvPr/>
          </p:nvSpPr>
          <p:spPr>
            <a:xfrm>
              <a:off x="2687100" y="0"/>
              <a:ext cx="2687100" cy="2178829"/>
            </a:xfrm>
            <a:prstGeom prst="round1Rect">
              <a:avLst>
                <a:gd name="adj" fmla="val 16667"/>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5"/>
            <p:cNvSpPr txBox="1"/>
            <p:nvPr/>
          </p:nvSpPr>
          <p:spPr>
            <a:xfrm>
              <a:off x="2687100" y="0"/>
              <a:ext cx="2687100" cy="1634122"/>
            </a:xfrm>
            <a:prstGeom prst="rect">
              <a:avLst/>
            </a:prstGeom>
            <a:noFill/>
            <a:ln>
              <a:noFill/>
            </a:ln>
          </p:spPr>
          <p:txBody>
            <a:bodyPr spcFirstLastPara="1" wrap="square" lIns="184900" tIns="184900" rIns="184900" bIns="184900" anchor="ctr" anchorCtr="0">
              <a:noAutofit/>
            </a:bodyPr>
            <a:lstStyle/>
            <a:p>
              <a:pPr marL="0" marR="0" lvl="0" indent="0" algn="ctr" rtl="0">
                <a:lnSpc>
                  <a:spcPct val="90000"/>
                </a:lnSpc>
                <a:spcBef>
                  <a:spcPts val="0"/>
                </a:spcBef>
                <a:spcAft>
                  <a:spcPts val="0"/>
                </a:spcAft>
                <a:buClr>
                  <a:schemeClr val="dk1"/>
                </a:buClr>
                <a:buSzPts val="2600"/>
                <a:buFont typeface="Calibri"/>
                <a:buNone/>
              </a:pPr>
              <a:endParaRPr sz="2600" b="0" i="0" u="none" strike="noStrike" cap="none">
                <a:solidFill>
                  <a:schemeClr val="dk1"/>
                </a:solidFill>
                <a:latin typeface="Calibri"/>
                <a:ea typeface="Calibri"/>
                <a:cs typeface="Calibri"/>
                <a:sym typeface="Calibri"/>
              </a:endParaRPr>
            </a:p>
            <a:p>
              <a:pPr marL="0" marR="0" lvl="0" indent="0" algn="ctr" rtl="0">
                <a:lnSpc>
                  <a:spcPct val="90000"/>
                </a:lnSpc>
                <a:spcBef>
                  <a:spcPts val="910"/>
                </a:spcBef>
                <a:spcAft>
                  <a:spcPts val="0"/>
                </a:spcAft>
                <a:buClr>
                  <a:schemeClr val="dk2"/>
                </a:buClr>
                <a:buSzPts val="4000"/>
                <a:buFont typeface="Arial"/>
                <a:buNone/>
              </a:pPr>
              <a:r>
                <a:rPr lang="en-US" sz="4000" b="0" i="0" u="none" strike="noStrike" cap="none">
                  <a:solidFill>
                    <a:schemeClr val="dk2"/>
                  </a:solidFill>
                  <a:latin typeface="Arial"/>
                  <a:ea typeface="Arial"/>
                  <a:cs typeface="Arial"/>
                  <a:sym typeface="Arial"/>
                </a:rPr>
                <a:t>Flight</a:t>
              </a:r>
              <a:endParaRPr/>
            </a:p>
          </p:txBody>
        </p:sp>
        <p:sp>
          <p:nvSpPr>
            <p:cNvPr id="170" name="Google Shape;170;p5"/>
            <p:cNvSpPr/>
            <p:nvPr/>
          </p:nvSpPr>
          <p:spPr>
            <a:xfrm rot="10800000">
              <a:off x="0" y="2178829"/>
              <a:ext cx="2687100" cy="2178829"/>
            </a:xfrm>
            <a:prstGeom prst="round1Rect">
              <a:avLst>
                <a:gd name="adj" fmla="val 16667"/>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5"/>
            <p:cNvSpPr txBox="1"/>
            <p:nvPr/>
          </p:nvSpPr>
          <p:spPr>
            <a:xfrm>
              <a:off x="0" y="2723536"/>
              <a:ext cx="2687100" cy="1634122"/>
            </a:xfrm>
            <a:prstGeom prst="rect">
              <a:avLst/>
            </a:prstGeom>
            <a:noFill/>
            <a:ln>
              <a:noFill/>
            </a:ln>
          </p:spPr>
          <p:txBody>
            <a:bodyPr spcFirstLastPara="1" wrap="square" lIns="284475" tIns="284475" rIns="284475" bIns="284475" anchor="ctr" anchorCtr="0">
              <a:noAutofit/>
            </a:bodyPr>
            <a:lstStyle/>
            <a:p>
              <a:pPr marL="0" marR="0" lvl="0" indent="0" algn="ctr" rtl="0">
                <a:lnSpc>
                  <a:spcPct val="90000"/>
                </a:lnSpc>
                <a:spcBef>
                  <a:spcPts val="0"/>
                </a:spcBef>
                <a:spcAft>
                  <a:spcPts val="0"/>
                </a:spcAft>
                <a:buClr>
                  <a:schemeClr val="dk2"/>
                </a:buClr>
                <a:buSzPts val="4000"/>
                <a:buFont typeface="Arial"/>
                <a:buNone/>
              </a:pPr>
              <a:r>
                <a:rPr lang="en-US" sz="4000" b="0" i="0" u="none" strike="noStrike" cap="none">
                  <a:solidFill>
                    <a:schemeClr val="dk2"/>
                  </a:solidFill>
                  <a:latin typeface="Arial"/>
                  <a:ea typeface="Arial"/>
                  <a:cs typeface="Arial"/>
                  <a:sym typeface="Arial"/>
                </a:rPr>
                <a:t>Freeze</a:t>
              </a:r>
              <a:endParaRPr/>
            </a:p>
          </p:txBody>
        </p:sp>
        <p:sp>
          <p:nvSpPr>
            <p:cNvPr id="172" name="Google Shape;172;p5"/>
            <p:cNvSpPr/>
            <p:nvPr/>
          </p:nvSpPr>
          <p:spPr>
            <a:xfrm rot="5400000">
              <a:off x="2941235" y="1924693"/>
              <a:ext cx="2178829" cy="2687100"/>
            </a:xfrm>
            <a:prstGeom prst="round1Rect">
              <a:avLst>
                <a:gd name="adj" fmla="val 16667"/>
              </a:avLst>
            </a:prstGeom>
            <a:solidFill>
              <a:srgbClr val="FFF2C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txBox="1"/>
            <p:nvPr/>
          </p:nvSpPr>
          <p:spPr>
            <a:xfrm>
              <a:off x="2687100" y="2723536"/>
              <a:ext cx="2687100" cy="1634122"/>
            </a:xfrm>
            <a:prstGeom prst="rect">
              <a:avLst/>
            </a:prstGeom>
            <a:noFill/>
            <a:ln>
              <a:noFill/>
            </a:ln>
          </p:spPr>
          <p:txBody>
            <a:bodyPr spcFirstLastPara="1" wrap="square" lIns="284475" tIns="284475" rIns="284475" bIns="284475" anchor="ctr" anchorCtr="0">
              <a:noAutofit/>
            </a:bodyPr>
            <a:lstStyle/>
            <a:p>
              <a:pPr marL="0" marR="0" lvl="0" indent="0" algn="ctr" rtl="0">
                <a:lnSpc>
                  <a:spcPct val="90000"/>
                </a:lnSpc>
                <a:spcBef>
                  <a:spcPts val="0"/>
                </a:spcBef>
                <a:spcAft>
                  <a:spcPts val="0"/>
                </a:spcAft>
                <a:buClr>
                  <a:schemeClr val="dk2"/>
                </a:buClr>
                <a:buSzPts val="4000"/>
                <a:buFont typeface="Arial"/>
                <a:buNone/>
              </a:pPr>
              <a:r>
                <a:rPr lang="en-US" sz="4000" b="0" i="0" u="none" strike="noStrike" cap="none">
                  <a:solidFill>
                    <a:schemeClr val="dk2"/>
                  </a:solidFill>
                  <a:latin typeface="Arial"/>
                  <a:ea typeface="Arial"/>
                  <a:cs typeface="Arial"/>
                  <a:sym typeface="Arial"/>
                </a:rPr>
                <a:t>Fawn</a:t>
              </a:r>
              <a:endParaRPr/>
            </a:p>
          </p:txBody>
        </p:sp>
        <p:sp>
          <p:nvSpPr>
            <p:cNvPr id="174" name="Google Shape;174;p5"/>
            <p:cNvSpPr/>
            <p:nvPr/>
          </p:nvSpPr>
          <p:spPr>
            <a:xfrm>
              <a:off x="1746725" y="1420841"/>
              <a:ext cx="1880750" cy="1515975"/>
            </a:xfrm>
            <a:prstGeom prst="roundRect">
              <a:avLst>
                <a:gd name="adj" fmla="val 16667"/>
              </a:avLst>
            </a:prstGeom>
            <a:solidFill>
              <a:srgbClr val="ABBADE"/>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txBox="1"/>
            <p:nvPr/>
          </p:nvSpPr>
          <p:spPr>
            <a:xfrm>
              <a:off x="1820729" y="1494845"/>
              <a:ext cx="1732742" cy="1367967"/>
            </a:xfrm>
            <a:prstGeom prst="rect">
              <a:avLst/>
            </a:prstGeom>
            <a:noFill/>
            <a:ln>
              <a:noFill/>
            </a:ln>
          </p:spPr>
          <p:txBody>
            <a:bodyPr spcFirstLastPara="1" wrap="square" lIns="121900" tIns="121900" rIns="121900" bIns="121900" anchor="ctr" anchorCtr="0">
              <a:noAutofit/>
            </a:bodyPr>
            <a:lstStyle/>
            <a:p>
              <a:pPr marL="0" marR="0" lvl="0" indent="0" algn="ctr" rtl="0">
                <a:lnSpc>
                  <a:spcPct val="90000"/>
                </a:lnSpc>
                <a:spcBef>
                  <a:spcPts val="0"/>
                </a:spcBef>
                <a:spcAft>
                  <a:spcPts val="0"/>
                </a:spcAft>
                <a:buClr>
                  <a:schemeClr val="dk2"/>
                </a:buClr>
                <a:buSzPts val="3200"/>
                <a:buFont typeface="Arial"/>
                <a:buNone/>
              </a:pPr>
              <a:r>
                <a:rPr lang="en-US" sz="3200" b="1" i="0" u="none" strike="noStrike" cap="none">
                  <a:solidFill>
                    <a:schemeClr val="dk2"/>
                  </a:solidFill>
                  <a:latin typeface="Arial"/>
                  <a:ea typeface="Arial"/>
                  <a:cs typeface="Arial"/>
                  <a:sym typeface="Arial"/>
                </a:rPr>
                <a:t>During the Event</a:t>
              </a:r>
              <a:endParaRPr/>
            </a:p>
          </p:txBody>
        </p:sp>
      </p:grpSp>
      <p:pic>
        <p:nvPicPr>
          <p:cNvPr id="176" name="Google Shape;176;p5"/>
          <p:cNvPicPr preferRelativeResize="0"/>
          <p:nvPr/>
        </p:nvPicPr>
        <p:blipFill>
          <a:blip r:embed="rId3">
            <a:alphaModFix/>
          </a:blip>
          <a:stretch>
            <a:fillRect/>
          </a:stretch>
        </p:blipFill>
        <p:spPr>
          <a:xfrm>
            <a:off x="0" y="5812490"/>
            <a:ext cx="1446975" cy="104550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1"/>
        <p:cNvGrpSpPr/>
        <p:nvPr/>
      </p:nvGrpSpPr>
      <p:grpSpPr>
        <a:xfrm>
          <a:off x="0" y="0"/>
          <a:ext cx="0" cy="0"/>
          <a:chOff x="0" y="0"/>
          <a:chExt cx="0" cy="0"/>
        </a:xfrm>
      </p:grpSpPr>
      <p:sp>
        <p:nvSpPr>
          <p:cNvPr id="182" name="Google Shape;182;p6"/>
          <p:cNvSpPr/>
          <p:nvPr/>
        </p:nvSpPr>
        <p:spPr>
          <a:xfrm>
            <a:off x="0" y="0"/>
            <a:ext cx="12192000" cy="68580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3" name="Google Shape;183;p6"/>
          <p:cNvSpPr/>
          <p:nvPr/>
        </p:nvSpPr>
        <p:spPr>
          <a:xfrm rot="2700000">
            <a:off x="5671500" y="2376240"/>
            <a:ext cx="2105519" cy="210551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4" name="Google Shape;184;p6"/>
          <p:cNvSpPr/>
          <p:nvPr/>
        </p:nvSpPr>
        <p:spPr>
          <a:xfrm rot="2700000">
            <a:off x="-2036665" y="67603"/>
            <a:ext cx="6972591" cy="6826263"/>
          </a:xfrm>
          <a:custGeom>
            <a:avLst/>
            <a:gdLst/>
            <a:ahLst/>
            <a:cxnLst/>
            <a:rect l="l" t="t" r="r" b="b"/>
            <a:pathLst>
              <a:path w="6972591" h="6826263" extrusionOk="0">
                <a:moveTo>
                  <a:pt x="0" y="1976924"/>
                </a:moveTo>
                <a:lnTo>
                  <a:pt x="1976924" y="0"/>
                </a:lnTo>
                <a:lnTo>
                  <a:pt x="6972591" y="0"/>
                </a:lnTo>
                <a:lnTo>
                  <a:pt x="6972590" y="4703010"/>
                </a:lnTo>
                <a:lnTo>
                  <a:pt x="4849338" y="6826263"/>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p6"/>
          <p:cNvSpPr/>
          <p:nvPr/>
        </p:nvSpPr>
        <p:spPr>
          <a:xfrm rot="2700000">
            <a:off x="1839100" y="1809291"/>
            <a:ext cx="3790670" cy="4214576"/>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6" name="Google Shape;186;p6"/>
          <p:cNvSpPr/>
          <p:nvPr/>
        </p:nvSpPr>
        <p:spPr>
          <a:xfrm rot="2700000">
            <a:off x="1138684" y="1316432"/>
            <a:ext cx="4225136" cy="422513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187" name="Google Shape;187;p6"/>
          <p:cNvSpPr/>
          <p:nvPr/>
        </p:nvSpPr>
        <p:spPr>
          <a:xfrm rot="2700000">
            <a:off x="563919" y="753376"/>
            <a:ext cx="5353835" cy="5353835"/>
          </a:xfrm>
          <a:custGeom>
            <a:avLst/>
            <a:gdLst/>
            <a:ahLst/>
            <a:cxnLst/>
            <a:rect l="l" t="t" r="r" b="b"/>
            <a:pathLst>
              <a:path w="5353835" h="5353835" extrusionOk="0">
                <a:moveTo>
                  <a:pt x="690506" y="5273742"/>
                </a:moveTo>
                <a:lnTo>
                  <a:pt x="4927602" y="5273742"/>
                </a:lnTo>
                <a:lnTo>
                  <a:pt x="4847509" y="5353835"/>
                </a:lnTo>
                <a:lnTo>
                  <a:pt x="770599" y="5353835"/>
                </a:lnTo>
                <a:close/>
                <a:moveTo>
                  <a:pt x="422575" y="80093"/>
                </a:moveTo>
                <a:lnTo>
                  <a:pt x="502668" y="0"/>
                </a:lnTo>
                <a:lnTo>
                  <a:pt x="5353835" y="0"/>
                </a:lnTo>
                <a:lnTo>
                  <a:pt x="5353835" y="4847509"/>
                </a:lnTo>
                <a:lnTo>
                  <a:pt x="5273742" y="4927602"/>
                </a:lnTo>
                <a:lnTo>
                  <a:pt x="5273742" y="80093"/>
                </a:lnTo>
                <a:close/>
                <a:moveTo>
                  <a:pt x="0" y="502667"/>
                </a:moveTo>
                <a:lnTo>
                  <a:pt x="80093" y="422574"/>
                </a:lnTo>
                <a:lnTo>
                  <a:pt x="80093" y="4663329"/>
                </a:lnTo>
                <a:lnTo>
                  <a:pt x="0" y="4583236"/>
                </a:lnTo>
                <a:close/>
              </a:path>
            </a:pathLst>
          </a:custGeom>
          <a:solidFill>
            <a:srgbClr val="FFFFFF">
              <a:alpha val="6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88" name="Google Shape;188;p6"/>
          <p:cNvSpPr txBox="1">
            <a:spLocks noGrp="1"/>
          </p:cNvSpPr>
          <p:nvPr>
            <p:ph type="ctrTitle"/>
          </p:nvPr>
        </p:nvSpPr>
        <p:spPr>
          <a:xfrm>
            <a:off x="1116701" y="2452526"/>
            <a:ext cx="4248318" cy="195294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F5496"/>
              </a:buClr>
              <a:buSzPts val="4000"/>
              <a:buFont typeface="Arial"/>
              <a:buNone/>
            </a:pPr>
            <a:r>
              <a:rPr lang="en-US" sz="4000">
                <a:solidFill>
                  <a:srgbClr val="2F5496"/>
                </a:solidFill>
                <a:latin typeface="Arial"/>
                <a:ea typeface="Arial"/>
                <a:cs typeface="Arial"/>
                <a:sym typeface="Arial"/>
              </a:rPr>
              <a:t>Have you had any clients describe these? </a:t>
            </a:r>
            <a:endParaRPr/>
          </a:p>
        </p:txBody>
      </p:sp>
      <p:sp>
        <p:nvSpPr>
          <p:cNvPr id="189" name="Google Shape;189;p6"/>
          <p:cNvSpPr/>
          <p:nvPr/>
        </p:nvSpPr>
        <p:spPr>
          <a:xfrm rot="10800000">
            <a:off x="4298702" y="-1"/>
            <a:ext cx="2158854" cy="107942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0" name="Google Shape;190;p6"/>
          <p:cNvSpPr/>
          <p:nvPr/>
        </p:nvSpPr>
        <p:spPr>
          <a:xfrm rot="2700000">
            <a:off x="8869144" y="523673"/>
            <a:ext cx="1827638" cy="182763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1" name="Google Shape;191;p6"/>
          <p:cNvSpPr/>
          <p:nvPr/>
        </p:nvSpPr>
        <p:spPr>
          <a:xfrm rot="2700000">
            <a:off x="8624288" y="1584143"/>
            <a:ext cx="645368" cy="645368"/>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2" name="Google Shape;192;p6"/>
          <p:cNvSpPr/>
          <p:nvPr/>
        </p:nvSpPr>
        <p:spPr>
          <a:xfrm rot="2700000">
            <a:off x="10934212" y="4355671"/>
            <a:ext cx="1981336" cy="2736866"/>
          </a:xfrm>
          <a:custGeom>
            <a:avLst/>
            <a:gdLst/>
            <a:ahLst/>
            <a:cxnLst/>
            <a:rect l="l" t="t" r="r" b="b"/>
            <a:pathLst>
              <a:path w="1981336" h="2736866" extrusionOk="0">
                <a:moveTo>
                  <a:pt x="0" y="0"/>
                </a:moveTo>
                <a:lnTo>
                  <a:pt x="1981336" y="1981336"/>
                </a:lnTo>
                <a:lnTo>
                  <a:pt x="1225806" y="2736866"/>
                </a:lnTo>
                <a:lnTo>
                  <a:pt x="0" y="2736866"/>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3" name="Google Shape;193;p6"/>
          <p:cNvSpPr/>
          <p:nvPr/>
        </p:nvSpPr>
        <p:spPr>
          <a:xfrm>
            <a:off x="5775436" y="3687690"/>
            <a:ext cx="6325510" cy="317030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94" name="Google Shape;194;p6"/>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9"/>
        <p:cNvGrpSpPr/>
        <p:nvPr/>
      </p:nvGrpSpPr>
      <p:grpSpPr>
        <a:xfrm>
          <a:off x="0" y="0"/>
          <a:ext cx="0" cy="0"/>
          <a:chOff x="0" y="0"/>
          <a:chExt cx="0" cy="0"/>
        </a:xfrm>
      </p:grpSpPr>
      <p:sp>
        <p:nvSpPr>
          <p:cNvPr id="200" name="Google Shape;200;p7"/>
          <p:cNvSpPr/>
          <p:nvPr/>
        </p:nvSpPr>
        <p:spPr>
          <a:xfrm>
            <a:off x="3048"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1" name="Google Shape;201;p7"/>
          <p:cNvSpPr/>
          <p:nvPr/>
        </p:nvSpPr>
        <p:spPr>
          <a:xfrm>
            <a:off x="10208695" y="1"/>
            <a:ext cx="1135066" cy="477997"/>
          </a:xfrm>
          <a:custGeom>
            <a:avLst/>
            <a:gdLst/>
            <a:ahLst/>
            <a:cxnLst/>
            <a:rect l="l" t="t" r="r" b="b"/>
            <a:pathLst>
              <a:path w="1135066" h="477997" extrusionOk="0">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2" name="Google Shape;20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4400"/>
              <a:buFont typeface="Arial"/>
              <a:buNone/>
            </a:pPr>
            <a:r>
              <a:rPr lang="en-US">
                <a:solidFill>
                  <a:schemeClr val="dk2"/>
                </a:solidFill>
                <a:latin typeface="Arial"/>
                <a:ea typeface="Arial"/>
                <a:cs typeface="Arial"/>
                <a:sym typeface="Arial"/>
              </a:rPr>
              <a:t>Immediate Emotional Reactions</a:t>
            </a:r>
            <a:endParaRPr/>
          </a:p>
        </p:txBody>
      </p:sp>
      <p:sp>
        <p:nvSpPr>
          <p:cNvPr id="203" name="Google Shape;203;p7"/>
          <p:cNvSpPr/>
          <p:nvPr/>
        </p:nvSpPr>
        <p:spPr>
          <a:xfrm rot="-5400000" flipH="1">
            <a:off x="555710" y="2183223"/>
            <a:ext cx="4083433" cy="4083433"/>
          </a:xfrm>
          <a:prstGeom prst="arc">
            <a:avLst>
              <a:gd name="adj1" fmla="val 16200000"/>
              <a:gd name="adj2" fmla="val 0"/>
            </a:avLst>
          </a:prstGeom>
          <a:noFill/>
          <a:ln w="127000" cap="rnd" cmpd="sng">
            <a:solidFill>
              <a:schemeClr val="accent4"/>
            </a:solidFill>
            <a:prstDash val="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nvGrpSpPr>
          <p:cNvPr id="204" name="Google Shape;204;p7"/>
          <p:cNvGrpSpPr/>
          <p:nvPr/>
        </p:nvGrpSpPr>
        <p:grpSpPr>
          <a:xfrm>
            <a:off x="556350" y="1706268"/>
            <a:ext cx="5580510" cy="4322814"/>
            <a:chOff x="640" y="0"/>
            <a:chExt cx="5580510" cy="4322814"/>
          </a:xfrm>
        </p:grpSpPr>
        <p:sp>
          <p:nvSpPr>
            <p:cNvPr id="205" name="Google Shape;205;p7"/>
            <p:cNvSpPr/>
            <p:nvPr/>
          </p:nvSpPr>
          <p:spPr>
            <a:xfrm>
              <a:off x="1280" y="0"/>
              <a:ext cx="5579870"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txBox="1"/>
            <p:nvPr/>
          </p:nvSpPr>
          <p:spPr>
            <a:xfrm>
              <a:off x="41535" y="40255"/>
              <a:ext cx="5499360" cy="1293884"/>
            </a:xfrm>
            <a:prstGeom prst="rect">
              <a:avLst/>
            </a:prstGeom>
            <a:noFill/>
            <a:ln>
              <a:noFill/>
            </a:ln>
          </p:spPr>
          <p:txBody>
            <a:bodyPr spcFirstLastPara="1" wrap="square" lIns="87625" tIns="87625" rIns="87625" bIns="87625" anchor="ctr" anchorCtr="0">
              <a:noAutofit/>
            </a:bodyPr>
            <a:lstStyle/>
            <a:p>
              <a:pPr marL="0" marR="0" lvl="0" indent="0" algn="ctr" rtl="0">
                <a:lnSpc>
                  <a:spcPct val="90000"/>
                </a:lnSpc>
                <a:spcBef>
                  <a:spcPts val="0"/>
                </a:spcBef>
                <a:spcAft>
                  <a:spcPts val="0"/>
                </a:spcAft>
                <a:buClr>
                  <a:schemeClr val="dk2"/>
                </a:buClr>
                <a:buSzPts val="2300"/>
                <a:buFont typeface="Arial"/>
                <a:buNone/>
              </a:pPr>
              <a:r>
                <a:rPr lang="en-US" sz="2300" b="0" i="0" u="none" strike="noStrike" cap="none">
                  <a:solidFill>
                    <a:schemeClr val="dk2"/>
                  </a:solidFill>
                  <a:latin typeface="Arial"/>
                  <a:ea typeface="Arial"/>
                  <a:cs typeface="Arial"/>
                  <a:sym typeface="Arial"/>
                </a:rPr>
                <a:t>Feeling unreal; depersonalization </a:t>
              </a:r>
              <a:endParaRPr/>
            </a:p>
            <a:p>
              <a:pPr marL="0" marR="0" lvl="0" indent="0" algn="ctr" rtl="0">
                <a:lnSpc>
                  <a:spcPct val="90000"/>
                </a:lnSpc>
                <a:spcBef>
                  <a:spcPts val="805"/>
                </a:spcBef>
                <a:spcAft>
                  <a:spcPts val="0"/>
                </a:spcAft>
                <a:buClr>
                  <a:schemeClr val="dk2"/>
                </a:buClr>
                <a:buSzPts val="2300"/>
                <a:buFont typeface="Arial"/>
                <a:buNone/>
              </a:pPr>
              <a:r>
                <a:rPr lang="en-US" sz="2300" b="0" i="0" u="none" strike="noStrike" cap="none">
                  <a:solidFill>
                    <a:schemeClr val="dk2"/>
                  </a:solidFill>
                  <a:latin typeface="Arial"/>
                  <a:ea typeface="Arial"/>
                  <a:cs typeface="Arial"/>
                  <a:sym typeface="Arial"/>
                </a:rPr>
                <a:t>(e.g., feeling as if you are watching yourself)</a:t>
              </a:r>
              <a:endParaRPr/>
            </a:p>
          </p:txBody>
        </p:sp>
        <p:sp>
          <p:nvSpPr>
            <p:cNvPr id="207" name="Google Shape;207;p7"/>
            <p:cNvSpPr/>
            <p:nvPr/>
          </p:nvSpPr>
          <p:spPr>
            <a:xfrm>
              <a:off x="640" y="1474677"/>
              <a:ext cx="3644943"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7"/>
            <p:cNvSpPr txBox="1"/>
            <p:nvPr/>
          </p:nvSpPr>
          <p:spPr>
            <a:xfrm>
              <a:off x="40895" y="1514932"/>
              <a:ext cx="3564433" cy="129388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Numbness &amp; Detachment </a:t>
              </a:r>
              <a:endParaRPr/>
            </a:p>
          </p:txBody>
        </p:sp>
        <p:sp>
          <p:nvSpPr>
            <p:cNvPr id="209" name="Google Shape;209;p7"/>
            <p:cNvSpPr/>
            <p:nvPr/>
          </p:nvSpPr>
          <p:spPr>
            <a:xfrm>
              <a:off x="640" y="2948420"/>
              <a:ext cx="1784987"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7"/>
            <p:cNvSpPr txBox="1"/>
            <p:nvPr/>
          </p:nvSpPr>
          <p:spPr>
            <a:xfrm>
              <a:off x="40895" y="2988675"/>
              <a:ext cx="1704477" cy="129388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Anxiety or severe fear</a:t>
              </a:r>
              <a:endParaRPr/>
            </a:p>
          </p:txBody>
        </p:sp>
        <p:sp>
          <p:nvSpPr>
            <p:cNvPr id="211" name="Google Shape;211;p7"/>
            <p:cNvSpPr/>
            <p:nvPr/>
          </p:nvSpPr>
          <p:spPr>
            <a:xfrm>
              <a:off x="1860597" y="2948420"/>
              <a:ext cx="1784987"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7"/>
            <p:cNvSpPr txBox="1"/>
            <p:nvPr/>
          </p:nvSpPr>
          <p:spPr>
            <a:xfrm>
              <a:off x="1900852" y="2988675"/>
              <a:ext cx="1704477" cy="129388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Exhilaration as a result of survival</a:t>
              </a:r>
              <a:endParaRPr/>
            </a:p>
          </p:txBody>
        </p:sp>
        <p:sp>
          <p:nvSpPr>
            <p:cNvPr id="213" name="Google Shape;213;p7"/>
            <p:cNvSpPr/>
            <p:nvPr/>
          </p:nvSpPr>
          <p:spPr>
            <a:xfrm>
              <a:off x="3795523" y="1474677"/>
              <a:ext cx="1784987"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7"/>
            <p:cNvSpPr txBox="1"/>
            <p:nvPr/>
          </p:nvSpPr>
          <p:spPr>
            <a:xfrm>
              <a:off x="3835778" y="1514932"/>
              <a:ext cx="1704477" cy="129388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Guilt </a:t>
              </a:r>
              <a:endParaRPr/>
            </a:p>
            <a:p>
              <a:pPr marL="0" marR="0" lvl="0" indent="0" algn="ctr" rtl="0">
                <a:lnSpc>
                  <a:spcPct val="90000"/>
                </a:lnSpc>
                <a:spcBef>
                  <a:spcPts val="735"/>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(including survivor guilt)</a:t>
              </a:r>
              <a:endParaRPr/>
            </a:p>
          </p:txBody>
        </p:sp>
        <p:sp>
          <p:nvSpPr>
            <p:cNvPr id="215" name="Google Shape;215;p7"/>
            <p:cNvSpPr/>
            <p:nvPr/>
          </p:nvSpPr>
          <p:spPr>
            <a:xfrm>
              <a:off x="3795523" y="2948420"/>
              <a:ext cx="1784987"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7"/>
            <p:cNvSpPr txBox="1"/>
            <p:nvPr/>
          </p:nvSpPr>
          <p:spPr>
            <a:xfrm>
              <a:off x="3835778" y="2988675"/>
              <a:ext cx="1704477" cy="1293884"/>
            </a:xfrm>
            <a:prstGeom prst="rect">
              <a:avLst/>
            </a:prstGeom>
            <a:noFill/>
            <a:ln>
              <a:noFill/>
            </a:ln>
          </p:spPr>
          <p:txBody>
            <a:bodyPr spcFirstLastPara="1" wrap="square" lIns="106675" tIns="106675" rIns="106675" bIns="106675"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Anger</a:t>
              </a:r>
              <a:endParaRPr sz="2100" b="0" i="0" u="none" strike="noStrike" cap="none">
                <a:solidFill>
                  <a:schemeClr val="dk2"/>
                </a:solidFill>
                <a:latin typeface="Arial"/>
                <a:ea typeface="Arial"/>
                <a:cs typeface="Arial"/>
                <a:sym typeface="Arial"/>
              </a:endParaRPr>
            </a:p>
          </p:txBody>
        </p:sp>
      </p:grpSp>
      <p:grpSp>
        <p:nvGrpSpPr>
          <p:cNvPr id="217" name="Google Shape;217;p7"/>
          <p:cNvGrpSpPr/>
          <p:nvPr/>
        </p:nvGrpSpPr>
        <p:grpSpPr>
          <a:xfrm>
            <a:off x="6361291" y="1712034"/>
            <a:ext cx="5573283" cy="4322814"/>
            <a:chOff x="7867" y="0"/>
            <a:chExt cx="5573283" cy="4322814"/>
          </a:xfrm>
        </p:grpSpPr>
        <p:sp>
          <p:nvSpPr>
            <p:cNvPr id="218" name="Google Shape;218;p7"/>
            <p:cNvSpPr/>
            <p:nvPr/>
          </p:nvSpPr>
          <p:spPr>
            <a:xfrm>
              <a:off x="7867" y="0"/>
              <a:ext cx="5573283"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7"/>
            <p:cNvSpPr txBox="1"/>
            <p:nvPr/>
          </p:nvSpPr>
          <p:spPr>
            <a:xfrm>
              <a:off x="48122" y="40255"/>
              <a:ext cx="5492773" cy="1293884"/>
            </a:xfrm>
            <a:prstGeom prst="rect">
              <a:avLst/>
            </a:prstGeom>
            <a:noFill/>
            <a:ln>
              <a:noFill/>
            </a:ln>
          </p:spPr>
          <p:txBody>
            <a:bodyPr spcFirstLastPara="1" wrap="square" lIns="167625" tIns="167625" rIns="167625" bIns="167625" anchor="ctr" anchorCtr="0">
              <a:noAutofit/>
            </a:bodyPr>
            <a:lstStyle/>
            <a:p>
              <a:pPr marL="0" marR="0" lvl="0" indent="0" algn="ctr" rtl="0">
                <a:lnSpc>
                  <a:spcPct val="90000"/>
                </a:lnSpc>
                <a:spcBef>
                  <a:spcPts val="0"/>
                </a:spcBef>
                <a:spcAft>
                  <a:spcPts val="0"/>
                </a:spcAft>
                <a:buClr>
                  <a:schemeClr val="dk2"/>
                </a:buClr>
                <a:buSzPts val="4400"/>
                <a:buFont typeface="Arial"/>
                <a:buNone/>
              </a:pPr>
              <a:r>
                <a:rPr lang="en-US" sz="4400" b="0" i="0" u="none" strike="noStrike" cap="none">
                  <a:solidFill>
                    <a:schemeClr val="dk2"/>
                  </a:solidFill>
                  <a:latin typeface="Arial"/>
                  <a:ea typeface="Arial"/>
                  <a:cs typeface="Arial"/>
                  <a:sym typeface="Arial"/>
                </a:rPr>
                <a:t>Sadness</a:t>
              </a:r>
              <a:endParaRPr sz="6100" b="0" i="0" u="none" strike="noStrike" cap="none">
                <a:solidFill>
                  <a:schemeClr val="dk2"/>
                </a:solidFill>
                <a:latin typeface="Arial"/>
                <a:ea typeface="Arial"/>
                <a:cs typeface="Arial"/>
                <a:sym typeface="Arial"/>
              </a:endParaRPr>
            </a:p>
          </p:txBody>
        </p:sp>
        <p:sp>
          <p:nvSpPr>
            <p:cNvPr id="220" name="Google Shape;220;p7"/>
            <p:cNvSpPr/>
            <p:nvPr/>
          </p:nvSpPr>
          <p:spPr>
            <a:xfrm>
              <a:off x="9373" y="1474676"/>
              <a:ext cx="3548965"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7"/>
            <p:cNvSpPr txBox="1"/>
            <p:nvPr/>
          </p:nvSpPr>
          <p:spPr>
            <a:xfrm>
              <a:off x="49628" y="1514931"/>
              <a:ext cx="3468455" cy="1293884"/>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dk2"/>
                </a:buClr>
                <a:buSzPts val="2400"/>
                <a:buFont typeface="Arial"/>
                <a:buNone/>
              </a:pPr>
              <a:r>
                <a:rPr lang="en-US" sz="2400" b="0" i="0" u="none" strike="noStrike" cap="none">
                  <a:solidFill>
                    <a:schemeClr val="dk2"/>
                  </a:solidFill>
                  <a:latin typeface="Arial"/>
                  <a:ea typeface="Arial"/>
                  <a:cs typeface="Arial"/>
                  <a:sym typeface="Arial"/>
                </a:rPr>
                <a:t>Helplessness &amp; Feeling overwhelmed </a:t>
              </a:r>
              <a:endParaRPr/>
            </a:p>
          </p:txBody>
        </p:sp>
        <p:sp>
          <p:nvSpPr>
            <p:cNvPr id="222" name="Google Shape;222;p7"/>
            <p:cNvSpPr/>
            <p:nvPr/>
          </p:nvSpPr>
          <p:spPr>
            <a:xfrm>
              <a:off x="9373" y="2948420"/>
              <a:ext cx="1737985"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7"/>
            <p:cNvSpPr txBox="1"/>
            <p:nvPr/>
          </p:nvSpPr>
          <p:spPr>
            <a:xfrm>
              <a:off x="49628" y="2988675"/>
              <a:ext cx="1657475" cy="129388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Feeling out of Control</a:t>
              </a:r>
              <a:endParaRPr/>
            </a:p>
          </p:txBody>
        </p:sp>
        <p:sp>
          <p:nvSpPr>
            <p:cNvPr id="224" name="Google Shape;224;p7"/>
            <p:cNvSpPr/>
            <p:nvPr/>
          </p:nvSpPr>
          <p:spPr>
            <a:xfrm>
              <a:off x="1820354" y="2948420"/>
              <a:ext cx="1737985"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7"/>
            <p:cNvSpPr txBox="1"/>
            <p:nvPr/>
          </p:nvSpPr>
          <p:spPr>
            <a:xfrm>
              <a:off x="1860609" y="2988675"/>
              <a:ext cx="1657475" cy="1293884"/>
            </a:xfrm>
            <a:prstGeom prst="rect">
              <a:avLst/>
            </a:prstGeom>
            <a:noFill/>
            <a:ln>
              <a:noFill/>
            </a:ln>
          </p:spPr>
          <p:txBody>
            <a:bodyPr spcFirstLastPara="1" wrap="square" lIns="106675" tIns="106675" rIns="106675" bIns="106675" anchor="ctr" anchorCtr="0">
              <a:noAutofit/>
            </a:bodyPr>
            <a:lstStyle/>
            <a:p>
              <a:pPr marL="0" marR="0" lvl="0" indent="0" algn="ctr" rtl="0">
                <a:lnSpc>
                  <a:spcPct val="90000"/>
                </a:lnSpc>
                <a:spcBef>
                  <a:spcPts val="0"/>
                </a:spcBef>
                <a:spcAft>
                  <a:spcPts val="0"/>
                </a:spcAft>
                <a:buClr>
                  <a:schemeClr val="dk2"/>
                </a:buClr>
                <a:buSzPts val="2800"/>
                <a:buFont typeface="Arial"/>
                <a:buNone/>
              </a:pPr>
              <a:r>
                <a:rPr lang="en-US" sz="2800" b="0" i="0" u="none" strike="noStrike" cap="none">
                  <a:solidFill>
                    <a:schemeClr val="dk2"/>
                  </a:solidFill>
                  <a:latin typeface="Arial"/>
                  <a:ea typeface="Arial"/>
                  <a:cs typeface="Arial"/>
                  <a:sym typeface="Arial"/>
                </a:rPr>
                <a:t>Denial</a:t>
              </a:r>
              <a:endParaRPr/>
            </a:p>
          </p:txBody>
        </p:sp>
        <p:sp>
          <p:nvSpPr>
            <p:cNvPr id="226" name="Google Shape;226;p7"/>
            <p:cNvSpPr/>
            <p:nvPr/>
          </p:nvSpPr>
          <p:spPr>
            <a:xfrm>
              <a:off x="3704329" y="1474676"/>
              <a:ext cx="1867447"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7"/>
            <p:cNvSpPr txBox="1"/>
            <p:nvPr/>
          </p:nvSpPr>
          <p:spPr>
            <a:xfrm>
              <a:off x="3744584" y="1514931"/>
              <a:ext cx="1786937" cy="129388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dk2"/>
                </a:buClr>
                <a:buSzPts val="2100"/>
                <a:buFont typeface="Arial"/>
                <a:buNone/>
              </a:pPr>
              <a:r>
                <a:rPr lang="en-US" sz="2100" b="0" i="0" u="none" strike="noStrike" cap="none">
                  <a:solidFill>
                    <a:schemeClr val="dk2"/>
                  </a:solidFill>
                  <a:latin typeface="Arial"/>
                  <a:ea typeface="Arial"/>
                  <a:cs typeface="Arial"/>
                  <a:sym typeface="Arial"/>
                </a:rPr>
                <a:t>Disorientation</a:t>
              </a:r>
              <a:endParaRPr/>
            </a:p>
          </p:txBody>
        </p:sp>
        <p:sp>
          <p:nvSpPr>
            <p:cNvPr id="228" name="Google Shape;228;p7"/>
            <p:cNvSpPr/>
            <p:nvPr/>
          </p:nvSpPr>
          <p:spPr>
            <a:xfrm>
              <a:off x="3704329" y="2948420"/>
              <a:ext cx="1867447" cy="1374394"/>
            </a:xfrm>
            <a:prstGeom prst="roundRect">
              <a:avLst>
                <a:gd name="adj" fmla="val 10000"/>
              </a:avLst>
            </a:prstGeom>
            <a:solidFill>
              <a:srgbClr val="C8E2FF"/>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7"/>
            <p:cNvSpPr txBox="1"/>
            <p:nvPr/>
          </p:nvSpPr>
          <p:spPr>
            <a:xfrm>
              <a:off x="3744584" y="2988675"/>
              <a:ext cx="1786937" cy="1293884"/>
            </a:xfrm>
            <a:prstGeom prst="rect">
              <a:avLst/>
            </a:prstGeom>
            <a:noFill/>
            <a:ln>
              <a:noFill/>
            </a:ln>
          </p:spPr>
          <p:txBody>
            <a:bodyPr spcFirstLastPara="1" wrap="square" lIns="91425" tIns="91425" rIns="91425" bIns="91425" anchor="ctr" anchorCtr="0">
              <a:noAutofit/>
            </a:bodyPr>
            <a:lstStyle/>
            <a:p>
              <a:pPr marL="0" marR="0" lvl="0" indent="0" algn="ctr" rtl="0">
                <a:lnSpc>
                  <a:spcPct val="90000"/>
                </a:lnSpc>
                <a:spcBef>
                  <a:spcPts val="0"/>
                </a:spcBef>
                <a:spcAft>
                  <a:spcPts val="0"/>
                </a:spcAft>
                <a:buClr>
                  <a:schemeClr val="dk2"/>
                </a:buClr>
                <a:buSzPts val="2400"/>
                <a:buFont typeface="Arial"/>
                <a:buNone/>
              </a:pPr>
              <a:r>
                <a:rPr lang="en-US" sz="2400" b="0" i="0" u="none" strike="noStrike" cap="none">
                  <a:solidFill>
                    <a:schemeClr val="dk2"/>
                  </a:solidFill>
                  <a:latin typeface="Arial"/>
                  <a:ea typeface="Arial"/>
                  <a:cs typeface="Arial"/>
                  <a:sym typeface="Arial"/>
                </a:rPr>
                <a:t>Constriction of feelings </a:t>
              </a:r>
              <a:endParaRPr/>
            </a:p>
          </p:txBody>
        </p:sp>
      </p:grpSp>
      <p:pic>
        <p:nvPicPr>
          <p:cNvPr id="230" name="Google Shape;230;p7"/>
          <p:cNvPicPr preferRelativeResize="0"/>
          <p:nvPr/>
        </p:nvPicPr>
        <p:blipFill>
          <a:blip r:embed="rId3">
            <a:alphaModFix/>
          </a:blip>
          <a:stretch>
            <a:fillRect/>
          </a:stretch>
        </p:blipFill>
        <p:spPr>
          <a:xfrm>
            <a:off x="300" y="5865175"/>
            <a:ext cx="1329801" cy="99680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2328</Words>
  <Application>Microsoft Macintosh PowerPoint</Application>
  <PresentationFormat>Widescreen</PresentationFormat>
  <Paragraphs>271</Paragraphs>
  <Slides>42</Slides>
  <Notes>41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Apple Braille</vt:lpstr>
      <vt:lpstr>Arial</vt:lpstr>
      <vt:lpstr>Calibri</vt:lpstr>
      <vt:lpstr>Office Theme</vt:lpstr>
      <vt:lpstr>Fighting Back Against Domestic Abuse:  Helping Domestic Violence Survivors Through Representation, Advocacy, and Policy - Examined Through a Tax Lens</vt:lpstr>
      <vt:lpstr>Our Panelists</vt:lpstr>
      <vt:lpstr>What is Trauma? </vt:lpstr>
      <vt:lpstr>What does it mean to be  Trauma-Informed? </vt:lpstr>
      <vt:lpstr>Traumas Impact: The Psychology of Post-Traumatic Stress Disorder TedTalk</vt:lpstr>
      <vt:lpstr>HPA Axis in PTSD</vt:lpstr>
      <vt:lpstr>Trauma Responses/ Stress Response</vt:lpstr>
      <vt:lpstr>Have you had any clients describe these? </vt:lpstr>
      <vt:lpstr>Immediate Emotional Reactions</vt:lpstr>
      <vt:lpstr>Delayed Emotional Reactions</vt:lpstr>
      <vt:lpstr>Immediate Physical Reactions</vt:lpstr>
      <vt:lpstr>Delayed Physical Reactions </vt:lpstr>
      <vt:lpstr>Immediate Cognitive Reactions</vt:lpstr>
      <vt:lpstr>Delayed Cognitive Reactions</vt:lpstr>
      <vt:lpstr>Immediate Behavioral Reactions</vt:lpstr>
      <vt:lpstr>Delayed Behavioral Reactions </vt:lpstr>
      <vt:lpstr>Immediate Existential Reactions</vt:lpstr>
      <vt:lpstr>Delayed Existential Reactions</vt:lpstr>
      <vt:lpstr>PowerPoint Presentation</vt:lpstr>
      <vt:lpstr>Trauma-Informed Response: The 3 E’s</vt:lpstr>
      <vt:lpstr>Trauma Informed Response</vt:lpstr>
      <vt:lpstr>How to avoid  re-traumatization</vt:lpstr>
      <vt:lpstr>Key Principles of a Trauma-Informed Approach</vt:lpstr>
      <vt:lpstr>Resources</vt:lpstr>
      <vt:lpstr>How would learning to recognize and effectively respond to trauma impact your ability to practice law?</vt:lpstr>
      <vt:lpstr>Reminder: Trauma is Re-Experienced in Real Time</vt:lpstr>
      <vt:lpstr>Common Triggers to Trauma Responses</vt:lpstr>
      <vt:lpstr>Trauma responses are NORMAL reactions to ABNORMAL situations  -however-  They may appear to be ABNORMAL or INNAPROPRIATE to the untrained eye</vt:lpstr>
      <vt:lpstr>Preventing Re-Traumatization </vt:lpstr>
      <vt:lpstr>Centering Client Autonomy</vt:lpstr>
      <vt:lpstr>Establish Physical Security </vt:lpstr>
      <vt:lpstr>Establish the Relationship </vt:lpstr>
      <vt:lpstr>In what ways might an attorney-client relationship inadvertently mimic an abusive relationship?  </vt:lpstr>
      <vt:lpstr>Trauma Informed Communication</vt:lpstr>
      <vt:lpstr>Trauma Informed Communication</vt:lpstr>
      <vt:lpstr>Where does a local advocate fit in? </vt:lpstr>
      <vt:lpstr>What is vicarious or secondary trauma?</vt:lpstr>
      <vt:lpstr>How does secondary trauma manifest in the workplace? </vt:lpstr>
      <vt:lpstr>How does secondary trauma manifest in one’s personal life? </vt:lpstr>
      <vt:lpstr>How to help yourself:</vt:lpstr>
      <vt:lpstr>Virginia Resources</vt:lpstr>
      <vt:lpstr>Closing 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Fighting Back Against Domestic Abuse:  Helping Domestic Violence Survivors Through Representation, Advocacy, and Policy - Examined Through a Tax Lens</dc:title>
  <dc:creator>Dunn, Adriana</dc:creator>
  <cp:lastModifiedBy>Nancy Rossner</cp:lastModifiedBy>
  <cp:revision>4</cp:revision>
  <dcterms:created xsi:type="dcterms:W3CDTF">2021-09-10T16:03:24Z</dcterms:created>
  <dcterms:modified xsi:type="dcterms:W3CDTF">2022-11-14T23:51:01Z</dcterms:modified>
</cp:coreProperties>
</file>