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sldIdLst>
    <p:sldId id="257" r:id="rId2"/>
    <p:sldId id="319" r:id="rId3"/>
    <p:sldId id="321" r:id="rId4"/>
    <p:sldId id="266" r:id="rId5"/>
    <p:sldId id="267" r:id="rId6"/>
    <p:sldId id="268" r:id="rId7"/>
    <p:sldId id="269" r:id="rId8"/>
    <p:sldId id="270" r:id="rId9"/>
    <p:sldId id="276" r:id="rId10"/>
    <p:sldId id="293" r:id="rId11"/>
    <p:sldId id="516" r:id="rId12"/>
    <p:sldId id="521" r:id="rId13"/>
    <p:sldId id="520" r:id="rId14"/>
    <p:sldId id="519" r:id="rId15"/>
    <p:sldId id="518" r:id="rId16"/>
    <p:sldId id="517" r:id="rId17"/>
    <p:sldId id="493" r:id="rId18"/>
    <p:sldId id="515" r:id="rId19"/>
    <p:sldId id="494" r:id="rId20"/>
    <p:sldId id="495" r:id="rId21"/>
    <p:sldId id="501" r:id="rId22"/>
    <p:sldId id="502" r:id="rId23"/>
    <p:sldId id="505" r:id="rId24"/>
    <p:sldId id="504" r:id="rId25"/>
    <p:sldId id="506" r:id="rId26"/>
    <p:sldId id="507" r:id="rId27"/>
    <p:sldId id="508" r:id="rId28"/>
    <p:sldId id="263" r:id="rId29"/>
    <p:sldId id="320" r:id="rId30"/>
    <p:sldId id="259" r:id="rId31"/>
    <p:sldId id="260" r:id="rId32"/>
    <p:sldId id="261" r:id="rId33"/>
    <p:sldId id="262" r:id="rId34"/>
    <p:sldId id="258"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721"/>
  </p:normalViewPr>
  <p:slideViewPr>
    <p:cSldViewPr snapToGrid="0" snapToObjects="1">
      <p:cViewPr varScale="1">
        <p:scale>
          <a:sx n="114" d="100"/>
          <a:sy n="114" d="100"/>
        </p:scale>
        <p:origin x="37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7815E7-D1EF-D44B-963D-F811A617AC12}" type="datetimeFigureOut">
              <a:rPr lang="en-US" smtClean="0"/>
              <a:t>11/14/22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E3F7AC-2FF1-8044-97BE-F6942D14644F}" type="slidenum">
              <a:rPr lang="en-US" smtClean="0"/>
              <a:t>‹#›</a:t>
            </a:fld>
            <a:endParaRPr lang="en-US"/>
          </a:p>
        </p:txBody>
      </p:sp>
    </p:spTree>
    <p:extLst>
      <p:ext uri="{BB962C8B-B14F-4D97-AF65-F5344CB8AC3E}">
        <p14:creationId xmlns:p14="http://schemas.microsoft.com/office/powerpoint/2010/main" val="3296849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budget.lis.virginia.gov/amendment/2022/2/HB30/Introduced/CR/344/1c/"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187e94b740b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187e94b740b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g187e94b740b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350" rtl="0" eaLnBrk="1" fontAlgn="auto" latinLnBrk="0" hangingPunct="1">
              <a:lnSpc>
                <a:spcPct val="100000"/>
              </a:lnSpc>
              <a:spcBef>
                <a:spcPts val="0"/>
              </a:spcBef>
              <a:spcAft>
                <a:spcPts val="0"/>
              </a:spcAft>
              <a:buClrTx/>
              <a:buSzTx/>
              <a:buFontTx/>
              <a:buNone/>
              <a:tabLst/>
              <a:defRPr/>
            </a:pPr>
            <a:r>
              <a:rPr lang="en-US" sz="1200" u="sng" dirty="0">
                <a:solidFill>
                  <a:srgbClr val="0563C1"/>
                </a:solidFill>
                <a:effectLst/>
                <a:ea typeface="Times New Roman" panose="02020603050405020304" pitchFamily="18" charset="0"/>
                <a:hlinkClick r:id="rId3"/>
              </a:rPr>
              <a:t>https://budget.lis.virginia.gov/amendment/2022/2/HB30/Introduced/CR/344/1c/</a:t>
            </a:r>
            <a:endParaRPr lang="en-US" sz="1200" dirty="0">
              <a:effectLst/>
              <a:ea typeface="Calibri" panose="020F0502020204030204" pitchFamily="34" charset="0"/>
            </a:endParaRPr>
          </a:p>
          <a:p>
            <a:pPr defTabSz="914350">
              <a:defRPr/>
            </a:pPr>
            <a:endParaRPr lang="en-US" dirty="0"/>
          </a:p>
        </p:txBody>
      </p:sp>
      <p:sp>
        <p:nvSpPr>
          <p:cNvPr id="4" name="Slide Number Placeholder 3"/>
          <p:cNvSpPr>
            <a:spLocks noGrp="1"/>
          </p:cNvSpPr>
          <p:nvPr>
            <p:ph type="sldNum" sz="quarter" idx="10"/>
          </p:nvPr>
        </p:nvSpPr>
        <p:spPr/>
        <p:txBody>
          <a:bodyPr/>
          <a:lstStyle/>
          <a:p>
            <a:fld id="{22C2AB07-EB1A-401F-A2EA-BB6DFA1C0134}" type="slidenum">
              <a:rPr lang="en-US" smtClean="0"/>
              <a:t>18</a:t>
            </a:fld>
            <a:endParaRPr lang="en-US" dirty="0"/>
          </a:p>
        </p:txBody>
      </p:sp>
    </p:spTree>
    <p:extLst>
      <p:ext uri="{BB962C8B-B14F-4D97-AF65-F5344CB8AC3E}">
        <p14:creationId xmlns:p14="http://schemas.microsoft.com/office/powerpoint/2010/main" val="3978723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50">
              <a:defRPr/>
            </a:pPr>
            <a:endParaRPr lang="en-US" dirty="0"/>
          </a:p>
        </p:txBody>
      </p:sp>
      <p:sp>
        <p:nvSpPr>
          <p:cNvPr id="4" name="Slide Number Placeholder 3"/>
          <p:cNvSpPr>
            <a:spLocks noGrp="1"/>
          </p:cNvSpPr>
          <p:nvPr>
            <p:ph type="sldNum" sz="quarter" idx="10"/>
          </p:nvPr>
        </p:nvSpPr>
        <p:spPr/>
        <p:txBody>
          <a:bodyPr/>
          <a:lstStyle/>
          <a:p>
            <a:fld id="{22C2AB07-EB1A-401F-A2EA-BB6DFA1C0134}" type="slidenum">
              <a:rPr lang="en-US" smtClean="0"/>
              <a:t>19</a:t>
            </a:fld>
            <a:endParaRPr lang="en-US" dirty="0"/>
          </a:p>
        </p:txBody>
      </p:sp>
    </p:spTree>
    <p:extLst>
      <p:ext uri="{BB962C8B-B14F-4D97-AF65-F5344CB8AC3E}">
        <p14:creationId xmlns:p14="http://schemas.microsoft.com/office/powerpoint/2010/main" val="16681496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50">
              <a:defRPr/>
            </a:pPr>
            <a:endParaRPr lang="en-US" dirty="0"/>
          </a:p>
        </p:txBody>
      </p:sp>
      <p:sp>
        <p:nvSpPr>
          <p:cNvPr id="4" name="Slide Number Placeholder 3"/>
          <p:cNvSpPr>
            <a:spLocks noGrp="1"/>
          </p:cNvSpPr>
          <p:nvPr>
            <p:ph type="sldNum" sz="quarter" idx="10"/>
          </p:nvPr>
        </p:nvSpPr>
        <p:spPr/>
        <p:txBody>
          <a:bodyPr/>
          <a:lstStyle/>
          <a:p>
            <a:fld id="{22C2AB07-EB1A-401F-A2EA-BB6DFA1C0134}" type="slidenum">
              <a:rPr lang="en-US" smtClean="0"/>
              <a:t>20</a:t>
            </a:fld>
            <a:endParaRPr lang="en-US" dirty="0"/>
          </a:p>
        </p:txBody>
      </p:sp>
    </p:spTree>
    <p:extLst>
      <p:ext uri="{BB962C8B-B14F-4D97-AF65-F5344CB8AC3E}">
        <p14:creationId xmlns:p14="http://schemas.microsoft.com/office/powerpoint/2010/main" val="2640236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50">
              <a:defRPr/>
            </a:pPr>
            <a:endParaRPr lang="en-US" dirty="0"/>
          </a:p>
        </p:txBody>
      </p:sp>
      <p:sp>
        <p:nvSpPr>
          <p:cNvPr id="4" name="Slide Number Placeholder 3"/>
          <p:cNvSpPr>
            <a:spLocks noGrp="1"/>
          </p:cNvSpPr>
          <p:nvPr>
            <p:ph type="sldNum" sz="quarter" idx="10"/>
          </p:nvPr>
        </p:nvSpPr>
        <p:spPr/>
        <p:txBody>
          <a:bodyPr/>
          <a:lstStyle/>
          <a:p>
            <a:fld id="{22C2AB07-EB1A-401F-A2EA-BB6DFA1C0134}" type="slidenum">
              <a:rPr lang="en-US" smtClean="0"/>
              <a:t>22</a:t>
            </a:fld>
            <a:endParaRPr lang="en-US" dirty="0"/>
          </a:p>
        </p:txBody>
      </p:sp>
    </p:spTree>
    <p:extLst>
      <p:ext uri="{BB962C8B-B14F-4D97-AF65-F5344CB8AC3E}">
        <p14:creationId xmlns:p14="http://schemas.microsoft.com/office/powerpoint/2010/main" val="6484101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50">
              <a:defRPr/>
            </a:pPr>
            <a:endParaRPr lang="en-US" dirty="0"/>
          </a:p>
        </p:txBody>
      </p:sp>
      <p:sp>
        <p:nvSpPr>
          <p:cNvPr id="4" name="Slide Number Placeholder 3"/>
          <p:cNvSpPr>
            <a:spLocks noGrp="1"/>
          </p:cNvSpPr>
          <p:nvPr>
            <p:ph type="sldNum" sz="quarter" idx="10"/>
          </p:nvPr>
        </p:nvSpPr>
        <p:spPr/>
        <p:txBody>
          <a:bodyPr/>
          <a:lstStyle/>
          <a:p>
            <a:fld id="{22C2AB07-EB1A-401F-A2EA-BB6DFA1C0134}" type="slidenum">
              <a:rPr lang="en-US" smtClean="0"/>
              <a:t>23</a:t>
            </a:fld>
            <a:endParaRPr lang="en-US" dirty="0"/>
          </a:p>
        </p:txBody>
      </p:sp>
    </p:spTree>
    <p:extLst>
      <p:ext uri="{BB962C8B-B14F-4D97-AF65-F5344CB8AC3E}">
        <p14:creationId xmlns:p14="http://schemas.microsoft.com/office/powerpoint/2010/main" val="4425747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350" rtl="0" eaLnBrk="1" fontAlgn="auto" latinLnBrk="0" hangingPunct="1">
              <a:lnSpc>
                <a:spcPct val="100000"/>
              </a:lnSpc>
              <a:spcBef>
                <a:spcPts val="0"/>
              </a:spcBef>
              <a:spcAft>
                <a:spcPts val="0"/>
              </a:spcAft>
              <a:buClrTx/>
              <a:buSzTx/>
              <a:buFontTx/>
              <a:buNone/>
              <a:tabLst/>
              <a:defRPr/>
            </a:pPr>
            <a:r>
              <a:rPr lang="en-US" dirty="0"/>
              <a:t>Ms. Osterweil said she’s incurred $400,000 in legal fees defending against her ex-husband’s coercive behavior and use of the court system to harass her—she mentioned in her 2/9/2022 testimony that he was about to file his 11</a:t>
            </a:r>
            <a:r>
              <a:rPr lang="en-US" baseline="30000" dirty="0"/>
              <a:t>th</a:t>
            </a:r>
            <a:r>
              <a:rPr lang="en-US" dirty="0"/>
              <a:t> motion for sole custody against her the following week. Testimony for HB 713 on 2/9/2022 in House Courts of Justice Subcommittee #1 (Criminal) can be found here,  https://virginiageneralassembly.gov/house/committees/commstream.html. It starts at 3:12:24, with Delegate Keam introducing his bill and then, Ms. Osterweil’s testimony; my testimony is from 3:20:24-3:20:45. Also, if you watch the testimony, note at 3:20:52 what Delegate Wren Williams (R-9</a:t>
            </a:r>
            <a:r>
              <a:rPr lang="en-US" baseline="30000" dirty="0"/>
              <a:t>th </a:t>
            </a:r>
            <a:r>
              <a:rPr lang="en-US" baseline="0" dirty="0"/>
              <a:t>–Patrick County, part of Franklin County, and Henry County) says about having represented multiple women who are subjected to coercive control by their abusers. There’s no criminal code now that addresses this, and abusers are usually aware of what crosses the threshold into criminal behavior.</a:t>
            </a:r>
            <a:endParaRPr lang="en-US" dirty="0"/>
          </a:p>
          <a:p>
            <a:pPr defTabSz="914350">
              <a:defRPr/>
            </a:pPr>
            <a:endParaRPr lang="en-US" dirty="0"/>
          </a:p>
        </p:txBody>
      </p:sp>
      <p:sp>
        <p:nvSpPr>
          <p:cNvPr id="4" name="Slide Number Placeholder 3"/>
          <p:cNvSpPr>
            <a:spLocks noGrp="1"/>
          </p:cNvSpPr>
          <p:nvPr>
            <p:ph type="sldNum" sz="quarter" idx="10"/>
          </p:nvPr>
        </p:nvSpPr>
        <p:spPr/>
        <p:txBody>
          <a:bodyPr/>
          <a:lstStyle/>
          <a:p>
            <a:fld id="{22C2AB07-EB1A-401F-A2EA-BB6DFA1C0134}" type="slidenum">
              <a:rPr lang="en-US" smtClean="0"/>
              <a:t>24</a:t>
            </a:fld>
            <a:endParaRPr lang="en-US" dirty="0"/>
          </a:p>
        </p:txBody>
      </p:sp>
    </p:spTree>
    <p:extLst>
      <p:ext uri="{BB962C8B-B14F-4D97-AF65-F5344CB8AC3E}">
        <p14:creationId xmlns:p14="http://schemas.microsoft.com/office/powerpoint/2010/main" val="1692398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50">
              <a:defRPr/>
            </a:pPr>
            <a:endParaRPr lang="en-US" dirty="0"/>
          </a:p>
        </p:txBody>
      </p:sp>
      <p:sp>
        <p:nvSpPr>
          <p:cNvPr id="4" name="Slide Number Placeholder 3"/>
          <p:cNvSpPr>
            <a:spLocks noGrp="1"/>
          </p:cNvSpPr>
          <p:nvPr>
            <p:ph type="sldNum" sz="quarter" idx="10"/>
          </p:nvPr>
        </p:nvSpPr>
        <p:spPr/>
        <p:txBody>
          <a:bodyPr/>
          <a:lstStyle/>
          <a:p>
            <a:fld id="{22C2AB07-EB1A-401F-A2EA-BB6DFA1C0134}" type="slidenum">
              <a:rPr lang="en-US" smtClean="0"/>
              <a:t>25</a:t>
            </a:fld>
            <a:endParaRPr lang="en-US" dirty="0"/>
          </a:p>
        </p:txBody>
      </p:sp>
    </p:spTree>
    <p:extLst>
      <p:ext uri="{BB962C8B-B14F-4D97-AF65-F5344CB8AC3E}">
        <p14:creationId xmlns:p14="http://schemas.microsoft.com/office/powerpoint/2010/main" val="42088652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35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rPr>
              <a:t>Question from listserv when I asked for input during the GA session: Would the 3 behaviors need to be from 3 different categories of the 5 categories, or could there be multiple behaviors from the same category? Might it say “three or more of the following five categories of behaviors” because most of our clients who are victims would be able to point to behaviors from three DIFFERENT categories and there might be less room for abuse if the behaviors must be from different categories.</a:t>
            </a:r>
            <a:endParaRPr lang="en-US" dirty="0"/>
          </a:p>
        </p:txBody>
      </p:sp>
      <p:sp>
        <p:nvSpPr>
          <p:cNvPr id="4" name="Slide Number Placeholder 3"/>
          <p:cNvSpPr>
            <a:spLocks noGrp="1"/>
          </p:cNvSpPr>
          <p:nvPr>
            <p:ph type="sldNum" sz="quarter" idx="10"/>
          </p:nvPr>
        </p:nvSpPr>
        <p:spPr/>
        <p:txBody>
          <a:bodyPr/>
          <a:lstStyle/>
          <a:p>
            <a:fld id="{22C2AB07-EB1A-401F-A2EA-BB6DFA1C0134}" type="slidenum">
              <a:rPr lang="en-US" smtClean="0"/>
              <a:t>26</a:t>
            </a:fld>
            <a:endParaRPr lang="en-US" dirty="0"/>
          </a:p>
        </p:txBody>
      </p:sp>
    </p:spTree>
    <p:extLst>
      <p:ext uri="{BB962C8B-B14F-4D97-AF65-F5344CB8AC3E}">
        <p14:creationId xmlns:p14="http://schemas.microsoft.com/office/powerpoint/2010/main" val="14494777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350" rtl="0" eaLnBrk="1" fontAlgn="auto" latinLnBrk="0" hangingPunct="1">
              <a:lnSpc>
                <a:spcPct val="100000"/>
              </a:lnSpc>
              <a:spcBef>
                <a:spcPts val="0"/>
              </a:spcBef>
              <a:spcAft>
                <a:spcPts val="0"/>
              </a:spcAft>
              <a:buClrTx/>
              <a:buSzTx/>
              <a:buFontTx/>
              <a:buNone/>
              <a:tabLst/>
              <a:defRPr/>
            </a:pPr>
            <a:r>
              <a:rPr lang="en-US" dirty="0"/>
              <a:t>Delegate Keam resigned and took a job in the Biden Administration. Delegate Elizabeth Bennett-Parker will likely be the patron of the 2023 bill.</a:t>
            </a:r>
          </a:p>
        </p:txBody>
      </p:sp>
      <p:sp>
        <p:nvSpPr>
          <p:cNvPr id="4" name="Slide Number Placeholder 3"/>
          <p:cNvSpPr>
            <a:spLocks noGrp="1"/>
          </p:cNvSpPr>
          <p:nvPr>
            <p:ph type="sldNum" sz="quarter" idx="10"/>
          </p:nvPr>
        </p:nvSpPr>
        <p:spPr/>
        <p:txBody>
          <a:bodyPr/>
          <a:lstStyle/>
          <a:p>
            <a:fld id="{22C2AB07-EB1A-401F-A2EA-BB6DFA1C0134}" type="slidenum">
              <a:rPr lang="en-US" smtClean="0"/>
              <a:t>27</a:t>
            </a:fld>
            <a:endParaRPr lang="en-US" dirty="0"/>
          </a:p>
        </p:txBody>
      </p:sp>
    </p:spTree>
    <p:extLst>
      <p:ext uri="{BB962C8B-B14F-4D97-AF65-F5344CB8AC3E}">
        <p14:creationId xmlns:p14="http://schemas.microsoft.com/office/powerpoint/2010/main" val="35380540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66D684-319A-46CC-BE1F-DF3AA6856796}" type="slidenum">
              <a:rPr lang="en-US" smtClean="0"/>
              <a:t>30</a:t>
            </a:fld>
            <a:endParaRPr lang="en-US" dirty="0"/>
          </a:p>
        </p:txBody>
      </p:sp>
    </p:spTree>
    <p:extLst>
      <p:ext uri="{BB962C8B-B14F-4D97-AF65-F5344CB8AC3E}">
        <p14:creationId xmlns:p14="http://schemas.microsoft.com/office/powerpoint/2010/main" val="303676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DEBDE9-1155-8446-A5E8-D2268FF4C442}" type="slidenum">
              <a:rPr lang="en-US" smtClean="0"/>
              <a:t>10</a:t>
            </a:fld>
            <a:endParaRPr lang="en-US" dirty="0"/>
          </a:p>
        </p:txBody>
      </p:sp>
    </p:spTree>
    <p:extLst>
      <p:ext uri="{BB962C8B-B14F-4D97-AF65-F5344CB8AC3E}">
        <p14:creationId xmlns:p14="http://schemas.microsoft.com/office/powerpoint/2010/main" val="33415684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Mention that 95% of married filers file MFJ</a:t>
            </a:r>
          </a:p>
        </p:txBody>
      </p:sp>
      <p:sp>
        <p:nvSpPr>
          <p:cNvPr id="4" name="Slide Number Placeholder 3"/>
          <p:cNvSpPr>
            <a:spLocks noGrp="1"/>
          </p:cNvSpPr>
          <p:nvPr>
            <p:ph type="sldNum" sz="quarter" idx="5"/>
          </p:nvPr>
        </p:nvSpPr>
        <p:spPr/>
        <p:txBody>
          <a:bodyPr/>
          <a:lstStyle/>
          <a:p>
            <a:fld id="{8D66D684-319A-46CC-BE1F-DF3AA6856796}" type="slidenum">
              <a:rPr lang="en-US" smtClean="0"/>
              <a:t>32</a:t>
            </a:fld>
            <a:endParaRPr lang="en-US" dirty="0"/>
          </a:p>
        </p:txBody>
      </p:sp>
    </p:spTree>
    <p:extLst>
      <p:ext uri="{BB962C8B-B14F-4D97-AF65-F5344CB8AC3E}">
        <p14:creationId xmlns:p14="http://schemas.microsoft.com/office/powerpoint/2010/main" val="25423444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Mention that 95% of married filers file MFJ</a:t>
            </a:r>
          </a:p>
        </p:txBody>
      </p:sp>
      <p:sp>
        <p:nvSpPr>
          <p:cNvPr id="4" name="Slide Number Placeholder 3"/>
          <p:cNvSpPr>
            <a:spLocks noGrp="1"/>
          </p:cNvSpPr>
          <p:nvPr>
            <p:ph type="sldNum" sz="quarter" idx="5"/>
          </p:nvPr>
        </p:nvSpPr>
        <p:spPr/>
        <p:txBody>
          <a:bodyPr/>
          <a:lstStyle/>
          <a:p>
            <a:fld id="{8D66D684-319A-46CC-BE1F-DF3AA6856796}" type="slidenum">
              <a:rPr lang="en-US" smtClean="0"/>
              <a:t>33</a:t>
            </a:fld>
            <a:endParaRPr lang="en-US" dirty="0"/>
          </a:p>
        </p:txBody>
      </p:sp>
    </p:spTree>
    <p:extLst>
      <p:ext uri="{BB962C8B-B14F-4D97-AF65-F5344CB8AC3E}">
        <p14:creationId xmlns:p14="http://schemas.microsoft.com/office/powerpoint/2010/main" val="29251200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50">
              <a:defRPr/>
            </a:pPr>
            <a:endParaRPr lang="en-US" dirty="0"/>
          </a:p>
        </p:txBody>
      </p:sp>
      <p:sp>
        <p:nvSpPr>
          <p:cNvPr id="4" name="Slide Number Placeholder 3"/>
          <p:cNvSpPr>
            <a:spLocks noGrp="1"/>
          </p:cNvSpPr>
          <p:nvPr>
            <p:ph type="sldNum" sz="quarter" idx="10"/>
          </p:nvPr>
        </p:nvSpPr>
        <p:spPr/>
        <p:txBody>
          <a:bodyPr/>
          <a:lstStyle/>
          <a:p>
            <a:fld id="{22C2AB07-EB1A-401F-A2EA-BB6DFA1C0134}" type="slidenum">
              <a:rPr lang="en-US" smtClean="0"/>
              <a:t>11</a:t>
            </a:fld>
            <a:endParaRPr lang="en-US" dirty="0"/>
          </a:p>
        </p:txBody>
      </p:sp>
    </p:spTree>
    <p:extLst>
      <p:ext uri="{BB962C8B-B14F-4D97-AF65-F5344CB8AC3E}">
        <p14:creationId xmlns:p14="http://schemas.microsoft.com/office/powerpoint/2010/main" val="4109245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50">
              <a:defRPr/>
            </a:pPr>
            <a:endParaRPr lang="en-US" dirty="0"/>
          </a:p>
        </p:txBody>
      </p:sp>
      <p:sp>
        <p:nvSpPr>
          <p:cNvPr id="4" name="Slide Number Placeholder 3"/>
          <p:cNvSpPr>
            <a:spLocks noGrp="1"/>
          </p:cNvSpPr>
          <p:nvPr>
            <p:ph type="sldNum" sz="quarter" idx="10"/>
          </p:nvPr>
        </p:nvSpPr>
        <p:spPr/>
        <p:txBody>
          <a:bodyPr/>
          <a:lstStyle/>
          <a:p>
            <a:fld id="{22C2AB07-EB1A-401F-A2EA-BB6DFA1C0134}" type="slidenum">
              <a:rPr lang="en-US" smtClean="0"/>
              <a:t>12</a:t>
            </a:fld>
            <a:endParaRPr lang="en-US" dirty="0"/>
          </a:p>
        </p:txBody>
      </p:sp>
    </p:spTree>
    <p:extLst>
      <p:ext uri="{BB962C8B-B14F-4D97-AF65-F5344CB8AC3E}">
        <p14:creationId xmlns:p14="http://schemas.microsoft.com/office/powerpoint/2010/main" val="2108921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50">
              <a:defRPr/>
            </a:pPr>
            <a:endParaRPr lang="en-US" dirty="0"/>
          </a:p>
        </p:txBody>
      </p:sp>
      <p:sp>
        <p:nvSpPr>
          <p:cNvPr id="4" name="Slide Number Placeholder 3"/>
          <p:cNvSpPr>
            <a:spLocks noGrp="1"/>
          </p:cNvSpPr>
          <p:nvPr>
            <p:ph type="sldNum" sz="quarter" idx="10"/>
          </p:nvPr>
        </p:nvSpPr>
        <p:spPr/>
        <p:txBody>
          <a:bodyPr/>
          <a:lstStyle/>
          <a:p>
            <a:fld id="{22C2AB07-EB1A-401F-A2EA-BB6DFA1C0134}" type="slidenum">
              <a:rPr lang="en-US" smtClean="0"/>
              <a:t>13</a:t>
            </a:fld>
            <a:endParaRPr lang="en-US" dirty="0"/>
          </a:p>
        </p:txBody>
      </p:sp>
    </p:spTree>
    <p:extLst>
      <p:ext uri="{BB962C8B-B14F-4D97-AF65-F5344CB8AC3E}">
        <p14:creationId xmlns:p14="http://schemas.microsoft.com/office/powerpoint/2010/main" val="5580855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50">
              <a:defRPr/>
            </a:pPr>
            <a:endParaRPr lang="en-US" dirty="0"/>
          </a:p>
        </p:txBody>
      </p:sp>
      <p:sp>
        <p:nvSpPr>
          <p:cNvPr id="4" name="Slide Number Placeholder 3"/>
          <p:cNvSpPr>
            <a:spLocks noGrp="1"/>
          </p:cNvSpPr>
          <p:nvPr>
            <p:ph type="sldNum" sz="quarter" idx="10"/>
          </p:nvPr>
        </p:nvSpPr>
        <p:spPr/>
        <p:txBody>
          <a:bodyPr/>
          <a:lstStyle/>
          <a:p>
            <a:fld id="{22C2AB07-EB1A-401F-A2EA-BB6DFA1C0134}" type="slidenum">
              <a:rPr lang="en-US" smtClean="0"/>
              <a:t>14</a:t>
            </a:fld>
            <a:endParaRPr lang="en-US" dirty="0"/>
          </a:p>
        </p:txBody>
      </p:sp>
    </p:spTree>
    <p:extLst>
      <p:ext uri="{BB962C8B-B14F-4D97-AF65-F5344CB8AC3E}">
        <p14:creationId xmlns:p14="http://schemas.microsoft.com/office/powerpoint/2010/main" val="23681961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50">
              <a:defRPr/>
            </a:pPr>
            <a:endParaRPr lang="en-US" dirty="0"/>
          </a:p>
        </p:txBody>
      </p:sp>
      <p:sp>
        <p:nvSpPr>
          <p:cNvPr id="4" name="Slide Number Placeholder 3"/>
          <p:cNvSpPr>
            <a:spLocks noGrp="1"/>
          </p:cNvSpPr>
          <p:nvPr>
            <p:ph type="sldNum" sz="quarter" idx="10"/>
          </p:nvPr>
        </p:nvSpPr>
        <p:spPr/>
        <p:txBody>
          <a:bodyPr/>
          <a:lstStyle/>
          <a:p>
            <a:fld id="{22C2AB07-EB1A-401F-A2EA-BB6DFA1C0134}" type="slidenum">
              <a:rPr lang="en-US" smtClean="0"/>
              <a:t>15</a:t>
            </a:fld>
            <a:endParaRPr lang="en-US" dirty="0"/>
          </a:p>
        </p:txBody>
      </p:sp>
    </p:spTree>
    <p:extLst>
      <p:ext uri="{BB962C8B-B14F-4D97-AF65-F5344CB8AC3E}">
        <p14:creationId xmlns:p14="http://schemas.microsoft.com/office/powerpoint/2010/main" val="29090112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50">
              <a:defRPr/>
            </a:pPr>
            <a:endParaRPr lang="en-US" dirty="0"/>
          </a:p>
        </p:txBody>
      </p:sp>
      <p:sp>
        <p:nvSpPr>
          <p:cNvPr id="4" name="Slide Number Placeholder 3"/>
          <p:cNvSpPr>
            <a:spLocks noGrp="1"/>
          </p:cNvSpPr>
          <p:nvPr>
            <p:ph type="sldNum" sz="quarter" idx="10"/>
          </p:nvPr>
        </p:nvSpPr>
        <p:spPr/>
        <p:txBody>
          <a:bodyPr/>
          <a:lstStyle/>
          <a:p>
            <a:fld id="{22C2AB07-EB1A-401F-A2EA-BB6DFA1C0134}" type="slidenum">
              <a:rPr lang="en-US" smtClean="0"/>
              <a:t>16</a:t>
            </a:fld>
            <a:endParaRPr lang="en-US" dirty="0"/>
          </a:p>
        </p:txBody>
      </p:sp>
    </p:spTree>
    <p:extLst>
      <p:ext uri="{BB962C8B-B14F-4D97-AF65-F5344CB8AC3E}">
        <p14:creationId xmlns:p14="http://schemas.microsoft.com/office/powerpoint/2010/main" val="16388793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50">
              <a:defRPr/>
            </a:pPr>
            <a:endParaRPr lang="en-US" dirty="0"/>
          </a:p>
        </p:txBody>
      </p:sp>
      <p:sp>
        <p:nvSpPr>
          <p:cNvPr id="4" name="Slide Number Placeholder 3"/>
          <p:cNvSpPr>
            <a:spLocks noGrp="1"/>
          </p:cNvSpPr>
          <p:nvPr>
            <p:ph type="sldNum" sz="quarter" idx="10"/>
          </p:nvPr>
        </p:nvSpPr>
        <p:spPr/>
        <p:txBody>
          <a:bodyPr/>
          <a:lstStyle/>
          <a:p>
            <a:fld id="{22C2AB07-EB1A-401F-A2EA-BB6DFA1C0134}" type="slidenum">
              <a:rPr lang="en-US" smtClean="0"/>
              <a:t>17</a:t>
            </a:fld>
            <a:endParaRPr lang="en-US" dirty="0"/>
          </a:p>
        </p:txBody>
      </p:sp>
    </p:spTree>
    <p:extLst>
      <p:ext uri="{BB962C8B-B14F-4D97-AF65-F5344CB8AC3E}">
        <p14:creationId xmlns:p14="http://schemas.microsoft.com/office/powerpoint/2010/main" val="1740228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825CD-8D4F-7F47-A1D7-924D38E3A0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8D14830-F8FC-AD48-AC0E-28FC7489BD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417D79-1151-5448-A2E5-4384154ACB39}"/>
              </a:ext>
            </a:extLst>
          </p:cNvPr>
          <p:cNvSpPr>
            <a:spLocks noGrp="1"/>
          </p:cNvSpPr>
          <p:nvPr>
            <p:ph type="dt" sz="half" idx="10"/>
          </p:nvPr>
        </p:nvSpPr>
        <p:spPr/>
        <p:txBody>
          <a:bodyPr/>
          <a:lstStyle/>
          <a:p>
            <a:fld id="{86A97C0C-1095-1A4C-8111-697BDB360EEA}" type="datetimeFigureOut">
              <a:rPr lang="en-US" smtClean="0"/>
              <a:t>11/14/22</a:t>
            </a:fld>
            <a:endParaRPr lang="en-US"/>
          </a:p>
        </p:txBody>
      </p:sp>
      <p:sp>
        <p:nvSpPr>
          <p:cNvPr id="5" name="Footer Placeholder 4">
            <a:extLst>
              <a:ext uri="{FF2B5EF4-FFF2-40B4-BE49-F238E27FC236}">
                <a16:creationId xmlns:a16="http://schemas.microsoft.com/office/drawing/2014/main" id="{A3C536E5-4008-7D46-A64A-69F8192DCB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DDEB89-6E38-9145-BA7A-B3351E73119B}"/>
              </a:ext>
            </a:extLst>
          </p:cNvPr>
          <p:cNvSpPr>
            <a:spLocks noGrp="1"/>
          </p:cNvSpPr>
          <p:nvPr>
            <p:ph type="sldNum" sz="quarter" idx="12"/>
          </p:nvPr>
        </p:nvSpPr>
        <p:spPr/>
        <p:txBody>
          <a:bodyPr/>
          <a:lstStyle/>
          <a:p>
            <a:fld id="{A03378D9-8C60-594B-8A15-F91103BDFDDB}" type="slidenum">
              <a:rPr lang="en-US" smtClean="0"/>
              <a:t>‹#›</a:t>
            </a:fld>
            <a:endParaRPr lang="en-US"/>
          </a:p>
        </p:txBody>
      </p:sp>
    </p:spTree>
    <p:extLst>
      <p:ext uri="{BB962C8B-B14F-4D97-AF65-F5344CB8AC3E}">
        <p14:creationId xmlns:p14="http://schemas.microsoft.com/office/powerpoint/2010/main" val="3192068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95240-2F13-C540-AF80-48CEBBBE01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5682543-1DC8-A04B-B3FE-80DB2E0B448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6546DC-B2C9-0E4D-A80E-6E9985AA7FF0}"/>
              </a:ext>
            </a:extLst>
          </p:cNvPr>
          <p:cNvSpPr>
            <a:spLocks noGrp="1"/>
          </p:cNvSpPr>
          <p:nvPr>
            <p:ph type="dt" sz="half" idx="10"/>
          </p:nvPr>
        </p:nvSpPr>
        <p:spPr/>
        <p:txBody>
          <a:bodyPr/>
          <a:lstStyle/>
          <a:p>
            <a:fld id="{86A97C0C-1095-1A4C-8111-697BDB360EEA}" type="datetimeFigureOut">
              <a:rPr lang="en-US" smtClean="0"/>
              <a:t>11/14/22</a:t>
            </a:fld>
            <a:endParaRPr lang="en-US"/>
          </a:p>
        </p:txBody>
      </p:sp>
      <p:sp>
        <p:nvSpPr>
          <p:cNvPr id="5" name="Footer Placeholder 4">
            <a:extLst>
              <a:ext uri="{FF2B5EF4-FFF2-40B4-BE49-F238E27FC236}">
                <a16:creationId xmlns:a16="http://schemas.microsoft.com/office/drawing/2014/main" id="{5DA96550-BCEB-9142-AB5F-5E708D1C1F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C28D75-F252-594E-8DDB-9B6FF6C2110E}"/>
              </a:ext>
            </a:extLst>
          </p:cNvPr>
          <p:cNvSpPr>
            <a:spLocks noGrp="1"/>
          </p:cNvSpPr>
          <p:nvPr>
            <p:ph type="sldNum" sz="quarter" idx="12"/>
          </p:nvPr>
        </p:nvSpPr>
        <p:spPr/>
        <p:txBody>
          <a:bodyPr/>
          <a:lstStyle/>
          <a:p>
            <a:fld id="{A03378D9-8C60-594B-8A15-F91103BDFDDB}" type="slidenum">
              <a:rPr lang="en-US" smtClean="0"/>
              <a:t>‹#›</a:t>
            </a:fld>
            <a:endParaRPr lang="en-US"/>
          </a:p>
        </p:txBody>
      </p:sp>
    </p:spTree>
    <p:extLst>
      <p:ext uri="{BB962C8B-B14F-4D97-AF65-F5344CB8AC3E}">
        <p14:creationId xmlns:p14="http://schemas.microsoft.com/office/powerpoint/2010/main" val="2130922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D27A6B-F078-8247-8359-E3B28ACD2D2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E105BA0-7C5A-9D4A-9DB5-26FDCD8678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46D96F-E076-D347-8F14-23E4DFD54485}"/>
              </a:ext>
            </a:extLst>
          </p:cNvPr>
          <p:cNvSpPr>
            <a:spLocks noGrp="1"/>
          </p:cNvSpPr>
          <p:nvPr>
            <p:ph type="dt" sz="half" idx="10"/>
          </p:nvPr>
        </p:nvSpPr>
        <p:spPr/>
        <p:txBody>
          <a:bodyPr/>
          <a:lstStyle/>
          <a:p>
            <a:fld id="{86A97C0C-1095-1A4C-8111-697BDB360EEA}" type="datetimeFigureOut">
              <a:rPr lang="en-US" smtClean="0"/>
              <a:t>11/14/22</a:t>
            </a:fld>
            <a:endParaRPr lang="en-US"/>
          </a:p>
        </p:txBody>
      </p:sp>
      <p:sp>
        <p:nvSpPr>
          <p:cNvPr id="5" name="Footer Placeholder 4">
            <a:extLst>
              <a:ext uri="{FF2B5EF4-FFF2-40B4-BE49-F238E27FC236}">
                <a16:creationId xmlns:a16="http://schemas.microsoft.com/office/drawing/2014/main" id="{2D048F36-ED78-7548-A277-0DC0C63CBC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F7BF03-F57D-3749-B331-7223C3171F88}"/>
              </a:ext>
            </a:extLst>
          </p:cNvPr>
          <p:cNvSpPr>
            <a:spLocks noGrp="1"/>
          </p:cNvSpPr>
          <p:nvPr>
            <p:ph type="sldNum" sz="quarter" idx="12"/>
          </p:nvPr>
        </p:nvSpPr>
        <p:spPr/>
        <p:txBody>
          <a:bodyPr/>
          <a:lstStyle/>
          <a:p>
            <a:fld id="{A03378D9-8C60-594B-8A15-F91103BDFDDB}" type="slidenum">
              <a:rPr lang="en-US" smtClean="0"/>
              <a:t>‹#›</a:t>
            </a:fld>
            <a:endParaRPr lang="en-US"/>
          </a:p>
        </p:txBody>
      </p:sp>
    </p:spTree>
    <p:extLst>
      <p:ext uri="{BB962C8B-B14F-4D97-AF65-F5344CB8AC3E}">
        <p14:creationId xmlns:p14="http://schemas.microsoft.com/office/powerpoint/2010/main" val="565814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13" name="Slide Number Placeholder 12">
            <a:extLst>
              <a:ext uri="{FF2B5EF4-FFF2-40B4-BE49-F238E27FC236}">
                <a16:creationId xmlns:a16="http://schemas.microsoft.com/office/drawing/2014/main" id="{D3A30D28-E83C-FA41-B03E-0C754E530204}"/>
              </a:ext>
            </a:extLst>
          </p:cNvPr>
          <p:cNvSpPr>
            <a:spLocks noGrp="1"/>
          </p:cNvSpPr>
          <p:nvPr>
            <p:ph type="sldNum" sz="quarter" idx="16"/>
          </p:nvPr>
        </p:nvSpPr>
        <p:spPr/>
        <p:txBody>
          <a:bodyPr/>
          <a:lstStyle/>
          <a:p>
            <a:fld id="{6F4F6840-7419-A24A-A696-AF1A194E8719}" type="slidenum">
              <a:rPr lang="en-US" smtClean="0"/>
              <a:t>‹#›</a:t>
            </a:fld>
            <a:endParaRPr lang="en-US" dirty="0"/>
          </a:p>
        </p:txBody>
      </p:sp>
      <p:sp>
        <p:nvSpPr>
          <p:cNvPr id="18" name="Footer Placeholder 17">
            <a:extLst>
              <a:ext uri="{FF2B5EF4-FFF2-40B4-BE49-F238E27FC236}">
                <a16:creationId xmlns:a16="http://schemas.microsoft.com/office/drawing/2014/main" id="{434F6863-22F9-6544-9296-E17E4BB10C98}"/>
              </a:ext>
            </a:extLst>
          </p:cNvPr>
          <p:cNvSpPr>
            <a:spLocks noGrp="1"/>
          </p:cNvSpPr>
          <p:nvPr>
            <p:ph type="ftr" sz="quarter" idx="17"/>
          </p:nvPr>
        </p:nvSpPr>
        <p:spPr/>
        <p:txBody>
          <a:bodyPr/>
          <a:lstStyle/>
          <a:p>
            <a:r>
              <a:rPr lang="en-US" dirty="0"/>
              <a:t>PRESENTATION TITLE GOES HERE</a:t>
            </a:r>
          </a:p>
        </p:txBody>
      </p:sp>
      <p:pic>
        <p:nvPicPr>
          <p:cNvPr id="4" name="Picture 3" descr="A picture containing outdoor, blue, water, person&#10;&#10;Description automatically generated">
            <a:extLst>
              <a:ext uri="{FF2B5EF4-FFF2-40B4-BE49-F238E27FC236}">
                <a16:creationId xmlns:a16="http://schemas.microsoft.com/office/drawing/2014/main" id="{D450035C-0267-8243-B3C7-97EA00410306}"/>
              </a:ext>
            </a:extLst>
          </p:cNvPr>
          <p:cNvPicPr>
            <a:picLocks noChangeAspect="1"/>
          </p:cNvPicPr>
          <p:nvPr userDrawn="1"/>
        </p:nvPicPr>
        <p:blipFill>
          <a:blip r:embed="rId2"/>
          <a:stretch>
            <a:fillRect/>
          </a:stretch>
        </p:blipFill>
        <p:spPr>
          <a:xfrm>
            <a:off x="0" y="0"/>
            <a:ext cx="12192000" cy="6275578"/>
          </a:xfrm>
          <a:prstGeom prst="rect">
            <a:avLst/>
          </a:prstGeom>
        </p:spPr>
      </p:pic>
      <p:sp>
        <p:nvSpPr>
          <p:cNvPr id="3" name="Text Placeholder 2">
            <a:extLst>
              <a:ext uri="{FF2B5EF4-FFF2-40B4-BE49-F238E27FC236}">
                <a16:creationId xmlns:a16="http://schemas.microsoft.com/office/drawing/2014/main" id="{BAB774A9-461B-114D-BC81-E023436B4293}"/>
              </a:ext>
            </a:extLst>
          </p:cNvPr>
          <p:cNvSpPr>
            <a:spLocks noGrp="1"/>
          </p:cNvSpPr>
          <p:nvPr>
            <p:ph type="body" sz="quarter" idx="18" hasCustomPrompt="1"/>
          </p:nvPr>
        </p:nvSpPr>
        <p:spPr>
          <a:xfrm>
            <a:off x="2344025" y="1728046"/>
            <a:ext cx="7500937" cy="1957388"/>
          </a:xfrm>
        </p:spPr>
        <p:txBody>
          <a:bodyPr>
            <a:normAutofit/>
          </a:bodyPr>
          <a:lstStyle>
            <a:lvl1pPr algn="ctr">
              <a:lnSpc>
                <a:spcPct val="110000"/>
              </a:lnSpc>
              <a:spcBef>
                <a:spcPts val="0"/>
              </a:spcBef>
              <a:defRPr sz="5400" b="1">
                <a:solidFill>
                  <a:schemeClr val="bg1"/>
                </a:solidFill>
              </a:defRPr>
            </a:lvl1pPr>
          </a:lstStyle>
          <a:p>
            <a:pPr algn="ctr">
              <a:lnSpc>
                <a:spcPct val="110000"/>
              </a:lnSpc>
            </a:pPr>
            <a:r>
              <a:rPr lang="en-US" sz="5400" b="1" dirty="0">
                <a:solidFill>
                  <a:schemeClr val="bg1"/>
                </a:solidFill>
                <a:latin typeface="Tisa Offc Serif Pro" panose="02010504030101020102" pitchFamily="2" charset="0"/>
              </a:rPr>
              <a:t>Through Advocacy, </a:t>
            </a:r>
          </a:p>
          <a:p>
            <a:pPr algn="ctr">
              <a:lnSpc>
                <a:spcPct val="110000"/>
              </a:lnSpc>
            </a:pPr>
            <a:r>
              <a:rPr lang="en-US" sz="5400" b="1" dirty="0">
                <a:solidFill>
                  <a:schemeClr val="bg1"/>
                </a:solidFill>
                <a:latin typeface="Tisa Offc Serif Pro" panose="02010504030101020102" pitchFamily="2" charset="0"/>
              </a:rPr>
              <a:t>Education, Litigation</a:t>
            </a:r>
          </a:p>
          <a:p>
            <a:pPr algn="ctr">
              <a:lnSpc>
                <a:spcPct val="110000"/>
              </a:lnSpc>
            </a:pPr>
            <a:endParaRPr lang="en-US" sz="5400" b="1" dirty="0">
              <a:solidFill>
                <a:schemeClr val="bg1"/>
              </a:solidFill>
              <a:latin typeface="Tisa Offc Serif Pro" panose="02010504030101020102" pitchFamily="2" charset="0"/>
            </a:endParaRPr>
          </a:p>
        </p:txBody>
      </p:sp>
      <p:sp>
        <p:nvSpPr>
          <p:cNvPr id="8" name="Text Placeholder 7">
            <a:extLst>
              <a:ext uri="{FF2B5EF4-FFF2-40B4-BE49-F238E27FC236}">
                <a16:creationId xmlns:a16="http://schemas.microsoft.com/office/drawing/2014/main" id="{667A9421-66E3-F347-B205-1DFFC58610FB}"/>
              </a:ext>
            </a:extLst>
          </p:cNvPr>
          <p:cNvSpPr>
            <a:spLocks noGrp="1"/>
          </p:cNvSpPr>
          <p:nvPr>
            <p:ph type="body" sz="quarter" idx="19" hasCustomPrompt="1"/>
          </p:nvPr>
        </p:nvSpPr>
        <p:spPr>
          <a:xfrm>
            <a:off x="2953625" y="3902731"/>
            <a:ext cx="6281738" cy="1040744"/>
          </a:xfrm>
        </p:spPr>
        <p:txBody>
          <a:bodyPr>
            <a:norm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1">
                <a:solidFill>
                  <a:schemeClr val="bg1"/>
                </a:solidFill>
                <a:latin typeface="Tisa Offc Serif Pro" panose="02010504030101020102" pitchFamily="2" charset="0"/>
              </a:defRPr>
            </a:lvl1pPr>
          </a:lstStyle>
          <a:p>
            <a:pPr algn="ctr"/>
            <a:r>
              <a:rPr lang="en-US" b="1" i="1" dirty="0">
                <a:solidFill>
                  <a:schemeClr val="bg1"/>
                </a:solidFill>
                <a:latin typeface="Tisa Offc Serif Pro" panose="02010504030101020102" pitchFamily="2" charset="0"/>
              </a:rPr>
              <a:t>the Virginia Poverty Law Center (VPLC) breaks down systemic barriers keeping low-income Virginians in the cycle of poverty</a:t>
            </a:r>
          </a:p>
        </p:txBody>
      </p:sp>
    </p:spTree>
    <p:extLst>
      <p:ext uri="{BB962C8B-B14F-4D97-AF65-F5344CB8AC3E}">
        <p14:creationId xmlns:p14="http://schemas.microsoft.com/office/powerpoint/2010/main" val="4052931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634F8-3BA0-364A-906E-ACAE9DAEA6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5685E3-E6B0-0547-998A-DD729C0C20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6B1BAE-EA87-2845-88F2-79531E48B3F3}"/>
              </a:ext>
            </a:extLst>
          </p:cNvPr>
          <p:cNvSpPr>
            <a:spLocks noGrp="1"/>
          </p:cNvSpPr>
          <p:nvPr>
            <p:ph type="dt" sz="half" idx="10"/>
          </p:nvPr>
        </p:nvSpPr>
        <p:spPr/>
        <p:txBody>
          <a:bodyPr/>
          <a:lstStyle/>
          <a:p>
            <a:fld id="{86A97C0C-1095-1A4C-8111-697BDB360EEA}" type="datetimeFigureOut">
              <a:rPr lang="en-US" smtClean="0"/>
              <a:t>11/14/22</a:t>
            </a:fld>
            <a:endParaRPr lang="en-US"/>
          </a:p>
        </p:txBody>
      </p:sp>
      <p:sp>
        <p:nvSpPr>
          <p:cNvPr id="5" name="Footer Placeholder 4">
            <a:extLst>
              <a:ext uri="{FF2B5EF4-FFF2-40B4-BE49-F238E27FC236}">
                <a16:creationId xmlns:a16="http://schemas.microsoft.com/office/drawing/2014/main" id="{19452B35-87AE-844E-8D94-456793DE10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9B226B-1D43-9449-8238-284B33C41105}"/>
              </a:ext>
            </a:extLst>
          </p:cNvPr>
          <p:cNvSpPr>
            <a:spLocks noGrp="1"/>
          </p:cNvSpPr>
          <p:nvPr>
            <p:ph type="sldNum" sz="quarter" idx="12"/>
          </p:nvPr>
        </p:nvSpPr>
        <p:spPr/>
        <p:txBody>
          <a:bodyPr/>
          <a:lstStyle/>
          <a:p>
            <a:fld id="{A03378D9-8C60-594B-8A15-F91103BDFDDB}" type="slidenum">
              <a:rPr lang="en-US" smtClean="0"/>
              <a:t>‹#›</a:t>
            </a:fld>
            <a:endParaRPr lang="en-US"/>
          </a:p>
        </p:txBody>
      </p:sp>
    </p:spTree>
    <p:extLst>
      <p:ext uri="{BB962C8B-B14F-4D97-AF65-F5344CB8AC3E}">
        <p14:creationId xmlns:p14="http://schemas.microsoft.com/office/powerpoint/2010/main" val="3347391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AB1BD-DE72-FF45-AB9B-D925813CA89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678E5A-C7DC-A54F-865D-4EAC646677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B543948-845E-0742-9E38-EFD08D07C109}"/>
              </a:ext>
            </a:extLst>
          </p:cNvPr>
          <p:cNvSpPr>
            <a:spLocks noGrp="1"/>
          </p:cNvSpPr>
          <p:nvPr>
            <p:ph type="dt" sz="half" idx="10"/>
          </p:nvPr>
        </p:nvSpPr>
        <p:spPr/>
        <p:txBody>
          <a:bodyPr/>
          <a:lstStyle/>
          <a:p>
            <a:fld id="{86A97C0C-1095-1A4C-8111-697BDB360EEA}" type="datetimeFigureOut">
              <a:rPr lang="en-US" smtClean="0"/>
              <a:t>11/14/22</a:t>
            </a:fld>
            <a:endParaRPr lang="en-US"/>
          </a:p>
        </p:txBody>
      </p:sp>
      <p:sp>
        <p:nvSpPr>
          <p:cNvPr id="5" name="Footer Placeholder 4">
            <a:extLst>
              <a:ext uri="{FF2B5EF4-FFF2-40B4-BE49-F238E27FC236}">
                <a16:creationId xmlns:a16="http://schemas.microsoft.com/office/drawing/2014/main" id="{6C71F997-8D5A-E14E-A560-B6C11D6772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BFFDC8-0F8A-3344-A68B-7DA90ABDD1B8}"/>
              </a:ext>
            </a:extLst>
          </p:cNvPr>
          <p:cNvSpPr>
            <a:spLocks noGrp="1"/>
          </p:cNvSpPr>
          <p:nvPr>
            <p:ph type="sldNum" sz="quarter" idx="12"/>
          </p:nvPr>
        </p:nvSpPr>
        <p:spPr/>
        <p:txBody>
          <a:bodyPr/>
          <a:lstStyle/>
          <a:p>
            <a:fld id="{A03378D9-8C60-594B-8A15-F91103BDFDDB}" type="slidenum">
              <a:rPr lang="en-US" smtClean="0"/>
              <a:t>‹#›</a:t>
            </a:fld>
            <a:endParaRPr lang="en-US"/>
          </a:p>
        </p:txBody>
      </p:sp>
    </p:spTree>
    <p:extLst>
      <p:ext uri="{BB962C8B-B14F-4D97-AF65-F5344CB8AC3E}">
        <p14:creationId xmlns:p14="http://schemas.microsoft.com/office/powerpoint/2010/main" val="4095823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1D39F-1E00-9F4C-8E59-2EA8E34888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EEA0E6-5729-9C40-8002-01314F0F3B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EFFCB99-3746-324B-8494-9D5323701D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1990709-6423-F347-A494-0314FA761F33}"/>
              </a:ext>
            </a:extLst>
          </p:cNvPr>
          <p:cNvSpPr>
            <a:spLocks noGrp="1"/>
          </p:cNvSpPr>
          <p:nvPr>
            <p:ph type="dt" sz="half" idx="10"/>
          </p:nvPr>
        </p:nvSpPr>
        <p:spPr/>
        <p:txBody>
          <a:bodyPr/>
          <a:lstStyle/>
          <a:p>
            <a:fld id="{86A97C0C-1095-1A4C-8111-697BDB360EEA}" type="datetimeFigureOut">
              <a:rPr lang="en-US" smtClean="0"/>
              <a:t>11/14/22</a:t>
            </a:fld>
            <a:endParaRPr lang="en-US"/>
          </a:p>
        </p:txBody>
      </p:sp>
      <p:sp>
        <p:nvSpPr>
          <p:cNvPr id="6" name="Footer Placeholder 5">
            <a:extLst>
              <a:ext uri="{FF2B5EF4-FFF2-40B4-BE49-F238E27FC236}">
                <a16:creationId xmlns:a16="http://schemas.microsoft.com/office/drawing/2014/main" id="{35E171A3-9ED1-F642-8DF0-D5B5DF3F5F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93A9DE-B4E5-0D4E-9D7E-45A41C49A13E}"/>
              </a:ext>
            </a:extLst>
          </p:cNvPr>
          <p:cNvSpPr>
            <a:spLocks noGrp="1"/>
          </p:cNvSpPr>
          <p:nvPr>
            <p:ph type="sldNum" sz="quarter" idx="12"/>
          </p:nvPr>
        </p:nvSpPr>
        <p:spPr/>
        <p:txBody>
          <a:bodyPr/>
          <a:lstStyle/>
          <a:p>
            <a:fld id="{A03378D9-8C60-594B-8A15-F91103BDFDDB}" type="slidenum">
              <a:rPr lang="en-US" smtClean="0"/>
              <a:t>‹#›</a:t>
            </a:fld>
            <a:endParaRPr lang="en-US"/>
          </a:p>
        </p:txBody>
      </p:sp>
    </p:spTree>
    <p:extLst>
      <p:ext uri="{BB962C8B-B14F-4D97-AF65-F5344CB8AC3E}">
        <p14:creationId xmlns:p14="http://schemas.microsoft.com/office/powerpoint/2010/main" val="766768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940C1-7E4C-F54E-B2AD-1A2630B4435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11CFB7F-823F-E747-8625-F99BD5593A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282A428-7F19-7F47-B30C-83CE5C42806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DB2153-6B97-A941-A0AF-C656156155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4E1727-38DC-0F44-A8E1-409748F7F61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4BF819B-B50D-8649-8101-3E3881C2265B}"/>
              </a:ext>
            </a:extLst>
          </p:cNvPr>
          <p:cNvSpPr>
            <a:spLocks noGrp="1"/>
          </p:cNvSpPr>
          <p:nvPr>
            <p:ph type="dt" sz="half" idx="10"/>
          </p:nvPr>
        </p:nvSpPr>
        <p:spPr/>
        <p:txBody>
          <a:bodyPr/>
          <a:lstStyle/>
          <a:p>
            <a:fld id="{86A97C0C-1095-1A4C-8111-697BDB360EEA}" type="datetimeFigureOut">
              <a:rPr lang="en-US" smtClean="0"/>
              <a:t>11/14/22</a:t>
            </a:fld>
            <a:endParaRPr lang="en-US"/>
          </a:p>
        </p:txBody>
      </p:sp>
      <p:sp>
        <p:nvSpPr>
          <p:cNvPr id="8" name="Footer Placeholder 7">
            <a:extLst>
              <a:ext uri="{FF2B5EF4-FFF2-40B4-BE49-F238E27FC236}">
                <a16:creationId xmlns:a16="http://schemas.microsoft.com/office/drawing/2014/main" id="{92ECF627-7D8B-BC49-9AF4-14B386B9FE0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2055FFE-D90D-7D46-9D46-477641025A68}"/>
              </a:ext>
            </a:extLst>
          </p:cNvPr>
          <p:cNvSpPr>
            <a:spLocks noGrp="1"/>
          </p:cNvSpPr>
          <p:nvPr>
            <p:ph type="sldNum" sz="quarter" idx="12"/>
          </p:nvPr>
        </p:nvSpPr>
        <p:spPr/>
        <p:txBody>
          <a:bodyPr/>
          <a:lstStyle/>
          <a:p>
            <a:fld id="{A03378D9-8C60-594B-8A15-F91103BDFDDB}" type="slidenum">
              <a:rPr lang="en-US" smtClean="0"/>
              <a:t>‹#›</a:t>
            </a:fld>
            <a:endParaRPr lang="en-US"/>
          </a:p>
        </p:txBody>
      </p:sp>
    </p:spTree>
    <p:extLst>
      <p:ext uri="{BB962C8B-B14F-4D97-AF65-F5344CB8AC3E}">
        <p14:creationId xmlns:p14="http://schemas.microsoft.com/office/powerpoint/2010/main" val="173177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3D982-73A7-4B40-9845-C83C8A3A515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229C78E-BD5A-C349-8182-2979FF16D7E6}"/>
              </a:ext>
            </a:extLst>
          </p:cNvPr>
          <p:cNvSpPr>
            <a:spLocks noGrp="1"/>
          </p:cNvSpPr>
          <p:nvPr>
            <p:ph type="dt" sz="half" idx="10"/>
          </p:nvPr>
        </p:nvSpPr>
        <p:spPr/>
        <p:txBody>
          <a:bodyPr/>
          <a:lstStyle/>
          <a:p>
            <a:fld id="{86A97C0C-1095-1A4C-8111-697BDB360EEA}" type="datetimeFigureOut">
              <a:rPr lang="en-US" smtClean="0"/>
              <a:t>11/14/22</a:t>
            </a:fld>
            <a:endParaRPr lang="en-US"/>
          </a:p>
        </p:txBody>
      </p:sp>
      <p:sp>
        <p:nvSpPr>
          <p:cNvPr id="4" name="Footer Placeholder 3">
            <a:extLst>
              <a:ext uri="{FF2B5EF4-FFF2-40B4-BE49-F238E27FC236}">
                <a16:creationId xmlns:a16="http://schemas.microsoft.com/office/drawing/2014/main" id="{0D344078-6C13-7346-8943-47A3CEADF64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5CF172B-FD18-5A4C-A05B-42C11A0D6E39}"/>
              </a:ext>
            </a:extLst>
          </p:cNvPr>
          <p:cNvSpPr>
            <a:spLocks noGrp="1"/>
          </p:cNvSpPr>
          <p:nvPr>
            <p:ph type="sldNum" sz="quarter" idx="12"/>
          </p:nvPr>
        </p:nvSpPr>
        <p:spPr/>
        <p:txBody>
          <a:bodyPr/>
          <a:lstStyle/>
          <a:p>
            <a:fld id="{A03378D9-8C60-594B-8A15-F91103BDFDDB}" type="slidenum">
              <a:rPr lang="en-US" smtClean="0"/>
              <a:t>‹#›</a:t>
            </a:fld>
            <a:endParaRPr lang="en-US"/>
          </a:p>
        </p:txBody>
      </p:sp>
    </p:spTree>
    <p:extLst>
      <p:ext uri="{BB962C8B-B14F-4D97-AF65-F5344CB8AC3E}">
        <p14:creationId xmlns:p14="http://schemas.microsoft.com/office/powerpoint/2010/main" val="3839883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0960CE-6108-C444-B9BE-2C5EDB133205}"/>
              </a:ext>
            </a:extLst>
          </p:cNvPr>
          <p:cNvSpPr>
            <a:spLocks noGrp="1"/>
          </p:cNvSpPr>
          <p:nvPr>
            <p:ph type="dt" sz="half" idx="10"/>
          </p:nvPr>
        </p:nvSpPr>
        <p:spPr/>
        <p:txBody>
          <a:bodyPr/>
          <a:lstStyle/>
          <a:p>
            <a:fld id="{86A97C0C-1095-1A4C-8111-697BDB360EEA}" type="datetimeFigureOut">
              <a:rPr lang="en-US" smtClean="0"/>
              <a:t>11/14/22</a:t>
            </a:fld>
            <a:endParaRPr lang="en-US"/>
          </a:p>
        </p:txBody>
      </p:sp>
      <p:sp>
        <p:nvSpPr>
          <p:cNvPr id="3" name="Footer Placeholder 2">
            <a:extLst>
              <a:ext uri="{FF2B5EF4-FFF2-40B4-BE49-F238E27FC236}">
                <a16:creationId xmlns:a16="http://schemas.microsoft.com/office/drawing/2014/main" id="{3CB4435A-F1AD-7140-983F-C6CA3DA478A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0600854-5867-2044-8865-6BCC87235017}"/>
              </a:ext>
            </a:extLst>
          </p:cNvPr>
          <p:cNvSpPr>
            <a:spLocks noGrp="1"/>
          </p:cNvSpPr>
          <p:nvPr>
            <p:ph type="sldNum" sz="quarter" idx="12"/>
          </p:nvPr>
        </p:nvSpPr>
        <p:spPr/>
        <p:txBody>
          <a:bodyPr/>
          <a:lstStyle/>
          <a:p>
            <a:fld id="{A03378D9-8C60-594B-8A15-F91103BDFDDB}" type="slidenum">
              <a:rPr lang="en-US" smtClean="0"/>
              <a:t>‹#›</a:t>
            </a:fld>
            <a:endParaRPr lang="en-US"/>
          </a:p>
        </p:txBody>
      </p:sp>
    </p:spTree>
    <p:extLst>
      <p:ext uri="{BB962C8B-B14F-4D97-AF65-F5344CB8AC3E}">
        <p14:creationId xmlns:p14="http://schemas.microsoft.com/office/powerpoint/2010/main" val="668899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9DB46-7CE8-B84A-A46C-7168C3FC49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84F87F5-E948-FB45-817B-E770A1BBF6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15F68E2-4498-9643-8956-35F543BFDD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D26E31-36F1-4444-9046-AC1EE08BB672}"/>
              </a:ext>
            </a:extLst>
          </p:cNvPr>
          <p:cNvSpPr>
            <a:spLocks noGrp="1"/>
          </p:cNvSpPr>
          <p:nvPr>
            <p:ph type="dt" sz="half" idx="10"/>
          </p:nvPr>
        </p:nvSpPr>
        <p:spPr/>
        <p:txBody>
          <a:bodyPr/>
          <a:lstStyle/>
          <a:p>
            <a:fld id="{86A97C0C-1095-1A4C-8111-697BDB360EEA}" type="datetimeFigureOut">
              <a:rPr lang="en-US" smtClean="0"/>
              <a:t>11/14/22</a:t>
            </a:fld>
            <a:endParaRPr lang="en-US"/>
          </a:p>
        </p:txBody>
      </p:sp>
      <p:sp>
        <p:nvSpPr>
          <p:cNvPr id="6" name="Footer Placeholder 5">
            <a:extLst>
              <a:ext uri="{FF2B5EF4-FFF2-40B4-BE49-F238E27FC236}">
                <a16:creationId xmlns:a16="http://schemas.microsoft.com/office/drawing/2014/main" id="{FEED90C7-EE42-4846-A331-8433345AF3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7BE48C-E0A7-6E45-88A2-2EB7676F2A6C}"/>
              </a:ext>
            </a:extLst>
          </p:cNvPr>
          <p:cNvSpPr>
            <a:spLocks noGrp="1"/>
          </p:cNvSpPr>
          <p:nvPr>
            <p:ph type="sldNum" sz="quarter" idx="12"/>
          </p:nvPr>
        </p:nvSpPr>
        <p:spPr/>
        <p:txBody>
          <a:bodyPr/>
          <a:lstStyle/>
          <a:p>
            <a:fld id="{A03378D9-8C60-594B-8A15-F91103BDFDDB}" type="slidenum">
              <a:rPr lang="en-US" smtClean="0"/>
              <a:t>‹#›</a:t>
            </a:fld>
            <a:endParaRPr lang="en-US"/>
          </a:p>
        </p:txBody>
      </p:sp>
    </p:spTree>
    <p:extLst>
      <p:ext uri="{BB962C8B-B14F-4D97-AF65-F5344CB8AC3E}">
        <p14:creationId xmlns:p14="http://schemas.microsoft.com/office/powerpoint/2010/main" val="3687256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97E25-9730-4940-A4D1-3C22D4CA15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60D80E5-D7ED-7E47-9CF4-B62A9C0733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041CC4-1DA2-D54E-BEFE-E5C9C300C2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D4FC54-8387-F74B-90A9-97F543C79962}"/>
              </a:ext>
            </a:extLst>
          </p:cNvPr>
          <p:cNvSpPr>
            <a:spLocks noGrp="1"/>
          </p:cNvSpPr>
          <p:nvPr>
            <p:ph type="dt" sz="half" idx="10"/>
          </p:nvPr>
        </p:nvSpPr>
        <p:spPr/>
        <p:txBody>
          <a:bodyPr/>
          <a:lstStyle/>
          <a:p>
            <a:fld id="{86A97C0C-1095-1A4C-8111-697BDB360EEA}" type="datetimeFigureOut">
              <a:rPr lang="en-US" smtClean="0"/>
              <a:t>11/14/22</a:t>
            </a:fld>
            <a:endParaRPr lang="en-US"/>
          </a:p>
        </p:txBody>
      </p:sp>
      <p:sp>
        <p:nvSpPr>
          <p:cNvPr id="6" name="Footer Placeholder 5">
            <a:extLst>
              <a:ext uri="{FF2B5EF4-FFF2-40B4-BE49-F238E27FC236}">
                <a16:creationId xmlns:a16="http://schemas.microsoft.com/office/drawing/2014/main" id="{B7FEFB6E-6C35-E147-9FA3-F2A9440F93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AFDC53-BEE8-604F-9125-4594FF2587EC}"/>
              </a:ext>
            </a:extLst>
          </p:cNvPr>
          <p:cNvSpPr>
            <a:spLocks noGrp="1"/>
          </p:cNvSpPr>
          <p:nvPr>
            <p:ph type="sldNum" sz="quarter" idx="12"/>
          </p:nvPr>
        </p:nvSpPr>
        <p:spPr/>
        <p:txBody>
          <a:bodyPr/>
          <a:lstStyle/>
          <a:p>
            <a:fld id="{A03378D9-8C60-594B-8A15-F91103BDFDDB}" type="slidenum">
              <a:rPr lang="en-US" smtClean="0"/>
              <a:t>‹#›</a:t>
            </a:fld>
            <a:endParaRPr lang="en-US"/>
          </a:p>
        </p:txBody>
      </p:sp>
    </p:spTree>
    <p:extLst>
      <p:ext uri="{BB962C8B-B14F-4D97-AF65-F5344CB8AC3E}">
        <p14:creationId xmlns:p14="http://schemas.microsoft.com/office/powerpoint/2010/main" val="3981057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04D212-1022-D441-A2A0-6B023309C0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5BD269-A351-0149-8071-DC42F300B9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08F039-243F-D64E-846B-60DB9EF56B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A97C0C-1095-1A4C-8111-697BDB360EEA}" type="datetimeFigureOut">
              <a:rPr lang="en-US" smtClean="0"/>
              <a:t>11/14/22</a:t>
            </a:fld>
            <a:endParaRPr lang="en-US"/>
          </a:p>
        </p:txBody>
      </p:sp>
      <p:sp>
        <p:nvSpPr>
          <p:cNvPr id="5" name="Footer Placeholder 4">
            <a:extLst>
              <a:ext uri="{FF2B5EF4-FFF2-40B4-BE49-F238E27FC236}">
                <a16:creationId xmlns:a16="http://schemas.microsoft.com/office/drawing/2014/main" id="{7941C417-5342-174D-AEA1-58B616B8C8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087754D-22D1-EF4B-AABC-708D042D92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3378D9-8C60-594B-8A15-F91103BDFDDB}" type="slidenum">
              <a:rPr lang="en-US" smtClean="0"/>
              <a:t>‹#›</a:t>
            </a:fld>
            <a:endParaRPr lang="en-US"/>
          </a:p>
        </p:txBody>
      </p:sp>
    </p:spTree>
    <p:extLst>
      <p:ext uri="{BB962C8B-B14F-4D97-AF65-F5344CB8AC3E}">
        <p14:creationId xmlns:p14="http://schemas.microsoft.com/office/powerpoint/2010/main" val="263036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http://leg1.state.va.us/cgi-bin/legp504.exe?ses=212&amp;typ=bil&amp;val=hb2018"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leg1.state.va.us/cgi-bin/legp504.exe?ses=212&amp;typ=bil&amp;val=sb1297"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nnedv.org/wp-content/uploads/2020/04/Library_CTA_FINAL_CARESAct_ReliefPaymen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nnedv.org/wp-content/uploads/2021/03/DV-and-Stimulus-Payments-Flyer-3.16.21.pdf" TargetMode="External"/><Relationship Id="rId2" Type="http://schemas.openxmlformats.org/officeDocument/2006/relationships/hyperlink" Target="https://nnedv.org/wp-content/uploads/2020/11/Domestic-Violence-Victim-EIP-Roadmap-final.pdf"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nnedv.org/wp-content/uploads/2021/03/DV-EIP-Flyer-03-12-21-Spanish.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g187e94b740b_0_0"/>
          <p:cNvSpPr txBox="1">
            <a:spLocks noGrp="1"/>
          </p:cNvSpPr>
          <p:nvPr>
            <p:ph type="ctrTitle"/>
          </p:nvPr>
        </p:nvSpPr>
        <p:spPr>
          <a:xfrm>
            <a:off x="1037111" y="764661"/>
            <a:ext cx="9911937" cy="2441677"/>
          </a:xfrm>
          <a:prstGeom prst="rect">
            <a:avLst/>
          </a:prstGeom>
        </p:spPr>
        <p:txBody>
          <a:bodyPr spcFirstLastPara="1" wrap="square" lIns="91425" tIns="45700" rIns="91425" bIns="45700" anchor="t" anchorCtr="0">
            <a:noAutofit/>
          </a:bodyPr>
          <a:lstStyle/>
          <a:p>
            <a:pPr marL="0" lvl="0" indent="0" rtl="0">
              <a:spcBef>
                <a:spcPts val="0"/>
              </a:spcBef>
              <a:spcAft>
                <a:spcPts val="0"/>
              </a:spcAft>
              <a:buNone/>
            </a:pPr>
            <a:r>
              <a:rPr lang="en-US" sz="4000" b="1" i="0" dirty="0">
                <a:solidFill>
                  <a:schemeClr val="tx1"/>
                </a:solidFill>
                <a:effectLst/>
                <a:latin typeface="Apple Braille" pitchFamily="2" charset="0"/>
              </a:rPr>
              <a:t>Fighting Back Against Domestic Abuse: </a:t>
            </a:r>
            <a:br>
              <a:rPr lang="en-US" sz="4000" b="1" i="0" dirty="0">
                <a:solidFill>
                  <a:schemeClr val="tx1"/>
                </a:solidFill>
                <a:effectLst/>
                <a:latin typeface="Apple Braille" pitchFamily="2" charset="0"/>
              </a:rPr>
            </a:br>
            <a:r>
              <a:rPr lang="en-US" sz="4000" b="1" i="0" dirty="0">
                <a:solidFill>
                  <a:schemeClr val="tx1"/>
                </a:solidFill>
                <a:effectLst/>
                <a:latin typeface="Apple Braille" pitchFamily="2" charset="0"/>
              </a:rPr>
              <a:t>Helping Domestic Violence Survivors Through Representation, Advocacy, and Policy - Examined Through a Tax Lens</a:t>
            </a:r>
            <a:endParaRPr sz="4000" b="1" dirty="0">
              <a:solidFill>
                <a:schemeClr val="tx1"/>
              </a:solidFill>
              <a:latin typeface="Apple Braille" pitchFamily="2" charset="0"/>
            </a:endParaRPr>
          </a:p>
        </p:txBody>
      </p:sp>
      <p:sp>
        <p:nvSpPr>
          <p:cNvPr id="90" name="Google Shape;90;g187e94b740b_0_0"/>
          <p:cNvSpPr txBox="1">
            <a:spLocks noGrp="1"/>
          </p:cNvSpPr>
          <p:nvPr>
            <p:ph type="subTitle" idx="1"/>
          </p:nvPr>
        </p:nvSpPr>
        <p:spPr>
          <a:xfrm>
            <a:off x="1524000" y="5208001"/>
            <a:ext cx="9144000" cy="1314347"/>
          </a:xfrm>
          <a:prstGeom prst="rect">
            <a:avLst/>
          </a:prstGeom>
        </p:spPr>
        <p:txBody>
          <a:bodyPr spcFirstLastPara="1" wrap="square" lIns="91425" tIns="45700" rIns="91425" bIns="45700" anchor="t" anchorCtr="0">
            <a:normAutofit fontScale="92500" lnSpcReduction="20000"/>
          </a:bodyPr>
          <a:lstStyle/>
          <a:p>
            <a:pPr marL="0" lvl="0" indent="0" algn="ctr" rtl="0">
              <a:lnSpc>
                <a:spcPct val="100000"/>
              </a:lnSpc>
              <a:spcBef>
                <a:spcPts val="1000"/>
              </a:spcBef>
              <a:spcAft>
                <a:spcPts val="0"/>
              </a:spcAft>
              <a:buNone/>
            </a:pPr>
            <a:r>
              <a:rPr lang="en-US" dirty="0">
                <a:latin typeface="Apple Braille" pitchFamily="2" charset="0"/>
              </a:rPr>
              <a:t>The Community Tax Law Project </a:t>
            </a:r>
          </a:p>
          <a:p>
            <a:pPr marL="0" indent="0">
              <a:lnSpc>
                <a:spcPct val="100000"/>
              </a:lnSpc>
            </a:pPr>
            <a:r>
              <a:rPr lang="en-US" dirty="0">
                <a:latin typeface="Apple Braille" pitchFamily="2" charset="0"/>
              </a:rPr>
              <a:t>30th Anniversary Event </a:t>
            </a:r>
          </a:p>
          <a:p>
            <a:pPr marL="0" lvl="0" indent="0" algn="ctr" rtl="0">
              <a:lnSpc>
                <a:spcPct val="100000"/>
              </a:lnSpc>
              <a:spcBef>
                <a:spcPts val="1000"/>
              </a:spcBef>
              <a:spcAft>
                <a:spcPts val="0"/>
              </a:spcAft>
              <a:buNone/>
            </a:pPr>
            <a:r>
              <a:rPr lang="en-US" dirty="0">
                <a:latin typeface="Apple Braille" pitchFamily="2" charset="0"/>
              </a:rPr>
              <a:t>November 15, 2022</a:t>
            </a:r>
            <a:endParaRPr dirty="0">
              <a:latin typeface="Apple Braille" pitchFamily="2" charset="0"/>
            </a:endParaRPr>
          </a:p>
        </p:txBody>
      </p:sp>
      <p:pic>
        <p:nvPicPr>
          <p:cNvPr id="92" name="Google Shape;92;g187e94b740b_0_0"/>
          <p:cNvPicPr preferRelativeResize="0"/>
          <p:nvPr/>
        </p:nvPicPr>
        <p:blipFill>
          <a:blip r:embed="rId3">
            <a:alphaModFix/>
          </a:blip>
          <a:stretch>
            <a:fillRect/>
          </a:stretch>
        </p:blipFill>
        <p:spPr>
          <a:xfrm>
            <a:off x="300" y="5865175"/>
            <a:ext cx="1329801" cy="996801"/>
          </a:xfrm>
          <a:prstGeom prst="rect">
            <a:avLst/>
          </a:prstGeom>
          <a:noFill/>
          <a:ln>
            <a:noFill/>
          </a:ln>
        </p:spPr>
      </p:pic>
      <p:sp>
        <p:nvSpPr>
          <p:cNvPr id="2" name="TextBox 1">
            <a:extLst>
              <a:ext uri="{FF2B5EF4-FFF2-40B4-BE49-F238E27FC236}">
                <a16:creationId xmlns:a16="http://schemas.microsoft.com/office/drawing/2014/main" id="{E914D149-5C42-B549-8929-80A766861AAF}"/>
              </a:ext>
            </a:extLst>
          </p:cNvPr>
          <p:cNvSpPr txBox="1"/>
          <p:nvPr/>
        </p:nvSpPr>
        <p:spPr>
          <a:xfrm>
            <a:off x="1937655" y="3843259"/>
            <a:ext cx="8110847" cy="461665"/>
          </a:xfrm>
          <a:prstGeom prst="rect">
            <a:avLst/>
          </a:prstGeom>
          <a:noFill/>
        </p:spPr>
        <p:txBody>
          <a:bodyPr wrap="square" rtlCol="0">
            <a:spAutoFit/>
          </a:bodyPr>
          <a:lstStyle/>
          <a:p>
            <a:pPr algn="ctr"/>
            <a:r>
              <a:rPr lang="en-US" sz="2400" b="1" dirty="0">
                <a:latin typeface="Apple Braille" pitchFamily="2" charset="0"/>
              </a:rPr>
              <a:t>Panel 1: Tax Policy</a:t>
            </a:r>
          </a:p>
        </p:txBody>
      </p:sp>
      <p:sp>
        <p:nvSpPr>
          <p:cNvPr id="9" name="Google Shape;113;p2">
            <a:extLst>
              <a:ext uri="{FF2B5EF4-FFF2-40B4-BE49-F238E27FC236}">
                <a16:creationId xmlns:a16="http://schemas.microsoft.com/office/drawing/2014/main" id="{41F8FF2E-B9F6-0C4F-B064-1D38D687D11F}"/>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C2AED97-C7FA-4B82-89D6-C60F05F7F3DA}"/>
              </a:ext>
            </a:extLst>
          </p:cNvPr>
          <p:cNvSpPr>
            <a:spLocks noGrp="1"/>
          </p:cNvSpPr>
          <p:nvPr>
            <p:ph type="sldNum" sz="quarter" idx="16"/>
          </p:nvPr>
        </p:nvSpPr>
        <p:spPr>
          <a:xfrm>
            <a:off x="9231075" y="6492875"/>
            <a:ext cx="2743200" cy="365125"/>
          </a:xfrm>
        </p:spPr>
        <p:txBody>
          <a:bodyPr/>
          <a:lstStyle/>
          <a:p>
            <a:fld id="{6F4F6840-7419-A24A-A696-AF1A194E8719}" type="slidenum">
              <a:rPr lang="en-US" smtClean="0"/>
              <a:pPr/>
              <a:t>10</a:t>
            </a:fld>
            <a:endParaRPr lang="en-US" dirty="0"/>
          </a:p>
        </p:txBody>
      </p:sp>
      <p:sp>
        <p:nvSpPr>
          <p:cNvPr id="8" name="Text Placeholder 7">
            <a:extLst>
              <a:ext uri="{FF2B5EF4-FFF2-40B4-BE49-F238E27FC236}">
                <a16:creationId xmlns:a16="http://schemas.microsoft.com/office/drawing/2014/main" id="{1A7AB728-7AE8-455C-851F-FFEB565985F9}"/>
              </a:ext>
            </a:extLst>
          </p:cNvPr>
          <p:cNvSpPr>
            <a:spLocks noGrp="1"/>
          </p:cNvSpPr>
          <p:nvPr>
            <p:ph type="body" sz="quarter" idx="18"/>
          </p:nvPr>
        </p:nvSpPr>
        <p:spPr>
          <a:xfrm>
            <a:off x="2209114" y="2176150"/>
            <a:ext cx="7500937" cy="1957388"/>
          </a:xfrm>
        </p:spPr>
        <p:txBody>
          <a:bodyPr/>
          <a:lstStyle/>
          <a:p>
            <a:r>
              <a:rPr lang="en-US" dirty="0">
                <a:latin typeface="+mn-lt"/>
              </a:rPr>
              <a:t>2021-2022 Virginia General Assembly</a:t>
            </a:r>
          </a:p>
        </p:txBody>
      </p:sp>
    </p:spTree>
    <p:extLst>
      <p:ext uri="{BB962C8B-B14F-4D97-AF65-F5344CB8AC3E}">
        <p14:creationId xmlns:p14="http://schemas.microsoft.com/office/powerpoint/2010/main" val="817310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118" y="588897"/>
            <a:ext cx="9006590" cy="590040"/>
          </a:xfrm>
        </p:spPr>
        <p:txBody>
          <a:bodyPr>
            <a:noAutofit/>
          </a:bodyPr>
          <a:lstStyle/>
          <a:p>
            <a:r>
              <a:rPr lang="en-US" sz="3200" dirty="0">
                <a:solidFill>
                  <a:srgbClr val="CC6600"/>
                </a:solidFill>
                <a:latin typeface="+mn-lt"/>
              </a:rPr>
              <a:t>2021: APS Workers may Request POs on behalf of Incapacitated Adults</a:t>
            </a:r>
          </a:p>
        </p:txBody>
      </p:sp>
      <p:sp>
        <p:nvSpPr>
          <p:cNvPr id="4" name="Content Placeholder 3"/>
          <p:cNvSpPr>
            <a:spLocks noGrp="1"/>
          </p:cNvSpPr>
          <p:nvPr>
            <p:ph idx="1"/>
          </p:nvPr>
        </p:nvSpPr>
        <p:spPr>
          <a:xfrm>
            <a:off x="1134664" y="1940913"/>
            <a:ext cx="10587644" cy="4403051"/>
          </a:xfrm>
        </p:spPr>
        <p:txBody>
          <a:bodyPr>
            <a:noAutofit/>
          </a:bodyPr>
          <a:lstStyle/>
          <a:p>
            <a:r>
              <a:rPr lang="en-US" u="sng" dirty="0">
                <a:latin typeface="+mn-lt"/>
                <a:hlinkClick r:id="rId3"/>
              </a:rPr>
              <a:t>HB 2018</a:t>
            </a:r>
            <a:r>
              <a:rPr lang="en-US" dirty="0">
                <a:latin typeface="+mn-lt"/>
              </a:rPr>
              <a:t> (Delegate Michael Mullin)/</a:t>
            </a:r>
            <a:r>
              <a:rPr lang="en-US" dirty="0">
                <a:latin typeface="+mn-lt"/>
                <a:hlinkClick r:id="rId4"/>
              </a:rPr>
              <a:t>SB 1297</a:t>
            </a:r>
            <a:r>
              <a:rPr lang="en-US" dirty="0">
                <a:latin typeface="+mn-lt"/>
              </a:rPr>
              <a:t> (Senator Mark Obenshain): these identical bills amend </a:t>
            </a:r>
            <a:r>
              <a:rPr lang="en-US" dirty="0">
                <a:latin typeface="+mn-lt"/>
                <a:cs typeface="Times New Roman" panose="02020603050405020304" pitchFamily="18" charset="0"/>
              </a:rPr>
              <a:t>§§63.2-1603, 63.2-1606, and 63.2-1609 to </a:t>
            </a:r>
            <a:r>
              <a:rPr lang="en-US" dirty="0">
                <a:latin typeface="+mn-lt"/>
              </a:rPr>
              <a:t>allow Adult Protective Services (APS) workers to request emergency orders on behalf of incapacitated adults </a:t>
            </a:r>
            <a:r>
              <a:rPr lang="en-US" i="1" dirty="0">
                <a:latin typeface="+mn-lt"/>
              </a:rPr>
              <a:t>“[u]pon a finding that the adult has been, within a reasonable period of time, subjected to an act of violence, force, or threat or been subjected to financial exploitation […]”</a:t>
            </a:r>
            <a:endParaRPr lang="en-US" dirty="0">
              <a:latin typeface="+mn-lt"/>
            </a:endParaRPr>
          </a:p>
        </p:txBody>
      </p:sp>
      <p:sp>
        <p:nvSpPr>
          <p:cNvPr id="3" name="Slide Number Placeholder 2"/>
          <p:cNvSpPr>
            <a:spLocks noGrp="1"/>
          </p:cNvSpPr>
          <p:nvPr>
            <p:ph type="sldNum" sz="quarter" idx="12"/>
          </p:nvPr>
        </p:nvSpPr>
        <p:spPr>
          <a:xfrm>
            <a:off x="11329682" y="6416675"/>
            <a:ext cx="609600" cy="441325"/>
          </a:xfrm>
        </p:spPr>
        <p:txBody>
          <a:bodyPr/>
          <a:lstStyle/>
          <a:p>
            <a:fld id="{B31850C2-6145-4A13-8542-AF3ABE2764AE}" type="slidenum">
              <a:rPr lang="en-US" smtClean="0"/>
              <a:pPr/>
              <a:t>11</a:t>
            </a:fld>
            <a:endParaRPr lang="en-US" dirty="0"/>
          </a:p>
        </p:txBody>
      </p:sp>
      <p:pic>
        <p:nvPicPr>
          <p:cNvPr id="5" name="Google Shape;92;g187e94b740b_0_0">
            <a:extLst>
              <a:ext uri="{FF2B5EF4-FFF2-40B4-BE49-F238E27FC236}">
                <a16:creationId xmlns:a16="http://schemas.microsoft.com/office/drawing/2014/main" id="{29D7988A-4EF4-7B4A-9C8A-8D42DBF1663A}"/>
              </a:ext>
            </a:extLst>
          </p:cNvPr>
          <p:cNvPicPr preferRelativeResize="0"/>
          <p:nvPr/>
        </p:nvPicPr>
        <p:blipFill>
          <a:blip r:embed="rId5">
            <a:alphaModFix/>
          </a:blip>
          <a:stretch>
            <a:fillRect/>
          </a:stretch>
        </p:blipFill>
        <p:spPr>
          <a:xfrm>
            <a:off x="300" y="5865175"/>
            <a:ext cx="1329801" cy="996801"/>
          </a:xfrm>
          <a:prstGeom prst="rect">
            <a:avLst/>
          </a:prstGeom>
          <a:noFill/>
          <a:ln>
            <a:noFill/>
          </a:ln>
        </p:spPr>
      </p:pic>
      <p:sp>
        <p:nvSpPr>
          <p:cNvPr id="6" name="Google Shape;113;p2">
            <a:extLst>
              <a:ext uri="{FF2B5EF4-FFF2-40B4-BE49-F238E27FC236}">
                <a16:creationId xmlns:a16="http://schemas.microsoft.com/office/drawing/2014/main" id="{B0F68101-EA39-D54E-9E30-246ABB7E3C16}"/>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665624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118" y="588897"/>
            <a:ext cx="9006590" cy="590040"/>
          </a:xfrm>
        </p:spPr>
        <p:txBody>
          <a:bodyPr>
            <a:noAutofit/>
          </a:bodyPr>
          <a:lstStyle/>
          <a:p>
            <a:r>
              <a:rPr lang="en-US" sz="3200" dirty="0">
                <a:solidFill>
                  <a:srgbClr val="CC6600"/>
                </a:solidFill>
                <a:latin typeface="+mn-lt"/>
              </a:rPr>
              <a:t>2021: APS Workers may Request POs on behalf of Incapacitated Adults (cont’d)</a:t>
            </a:r>
          </a:p>
        </p:txBody>
      </p:sp>
      <p:sp>
        <p:nvSpPr>
          <p:cNvPr id="4" name="Content Placeholder 3"/>
          <p:cNvSpPr>
            <a:spLocks noGrp="1"/>
          </p:cNvSpPr>
          <p:nvPr>
            <p:ph idx="1"/>
          </p:nvPr>
        </p:nvSpPr>
        <p:spPr>
          <a:xfrm>
            <a:off x="1134664" y="1940913"/>
            <a:ext cx="10587644" cy="4403051"/>
          </a:xfrm>
        </p:spPr>
        <p:txBody>
          <a:bodyPr>
            <a:noAutofit/>
          </a:bodyPr>
          <a:lstStyle/>
          <a:p>
            <a:r>
              <a:rPr lang="en-US" sz="2400" dirty="0">
                <a:latin typeface="+mn-lt"/>
              </a:rPr>
              <a:t>“Act of violence, force, or threat” is defined as in 19.2-152.7:1 (GDC PO “act of violence, force, or threat)</a:t>
            </a:r>
          </a:p>
          <a:p>
            <a:r>
              <a:rPr lang="en-US" sz="2400" dirty="0">
                <a:latin typeface="+mn-lt"/>
              </a:rPr>
              <a:t>These are 15-day orders that may be renewed once for 5 days “upon a showing to the court that continuation of the original order is necessary to remove the emergency”</a:t>
            </a:r>
          </a:p>
          <a:p>
            <a:r>
              <a:rPr lang="en-US" sz="2400" dirty="0">
                <a:latin typeface="+mn-lt"/>
              </a:rPr>
              <a:t>Emergency Order hearings must be heard no earlier than 24 hours and no later than 72 hours from the hearing for emergency intervention unless the court waives such notice</a:t>
            </a:r>
          </a:p>
        </p:txBody>
      </p:sp>
      <p:sp>
        <p:nvSpPr>
          <p:cNvPr id="3" name="Slide Number Placeholder 2"/>
          <p:cNvSpPr>
            <a:spLocks noGrp="1"/>
          </p:cNvSpPr>
          <p:nvPr>
            <p:ph type="sldNum" sz="quarter" idx="12"/>
          </p:nvPr>
        </p:nvSpPr>
        <p:spPr>
          <a:xfrm>
            <a:off x="11329682" y="6416675"/>
            <a:ext cx="609600" cy="441325"/>
          </a:xfrm>
        </p:spPr>
        <p:txBody>
          <a:bodyPr/>
          <a:lstStyle/>
          <a:p>
            <a:fld id="{B31850C2-6145-4A13-8542-AF3ABE2764AE}" type="slidenum">
              <a:rPr lang="en-US" smtClean="0"/>
              <a:pPr/>
              <a:t>12</a:t>
            </a:fld>
            <a:endParaRPr lang="en-US" dirty="0"/>
          </a:p>
        </p:txBody>
      </p:sp>
      <p:pic>
        <p:nvPicPr>
          <p:cNvPr id="5" name="Google Shape;92;g187e94b740b_0_0">
            <a:extLst>
              <a:ext uri="{FF2B5EF4-FFF2-40B4-BE49-F238E27FC236}">
                <a16:creationId xmlns:a16="http://schemas.microsoft.com/office/drawing/2014/main" id="{5B025343-CCB7-E44D-B0AB-25790C9172A8}"/>
              </a:ext>
            </a:extLst>
          </p:cNvPr>
          <p:cNvPicPr preferRelativeResize="0"/>
          <p:nvPr/>
        </p:nvPicPr>
        <p:blipFill>
          <a:blip r:embed="rId3">
            <a:alphaModFix/>
          </a:blip>
          <a:stretch>
            <a:fillRect/>
          </a:stretch>
        </p:blipFill>
        <p:spPr>
          <a:xfrm>
            <a:off x="300" y="5865175"/>
            <a:ext cx="1329801" cy="996801"/>
          </a:xfrm>
          <a:prstGeom prst="rect">
            <a:avLst/>
          </a:prstGeom>
          <a:noFill/>
          <a:ln>
            <a:noFill/>
          </a:ln>
        </p:spPr>
      </p:pic>
      <p:sp>
        <p:nvSpPr>
          <p:cNvPr id="6" name="Google Shape;113;p2">
            <a:extLst>
              <a:ext uri="{FF2B5EF4-FFF2-40B4-BE49-F238E27FC236}">
                <a16:creationId xmlns:a16="http://schemas.microsoft.com/office/drawing/2014/main" id="{17032AD6-6F37-5540-8542-D635D5D6713A}"/>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4182498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118" y="588897"/>
            <a:ext cx="9006590" cy="590040"/>
          </a:xfrm>
        </p:spPr>
        <p:txBody>
          <a:bodyPr>
            <a:noAutofit/>
          </a:bodyPr>
          <a:lstStyle/>
          <a:p>
            <a:r>
              <a:rPr lang="en-US" sz="3200" dirty="0">
                <a:solidFill>
                  <a:srgbClr val="CC6600"/>
                </a:solidFill>
                <a:latin typeface="+mn-lt"/>
              </a:rPr>
              <a:t>2021: APS Workers may Request POs on behalf of Incapacitated Adults (cont’d)</a:t>
            </a:r>
          </a:p>
        </p:txBody>
      </p:sp>
      <p:sp>
        <p:nvSpPr>
          <p:cNvPr id="4" name="Content Placeholder 3"/>
          <p:cNvSpPr>
            <a:spLocks noGrp="1"/>
          </p:cNvSpPr>
          <p:nvPr>
            <p:ph idx="1"/>
          </p:nvPr>
        </p:nvSpPr>
        <p:spPr>
          <a:xfrm>
            <a:off x="1134664" y="1940913"/>
            <a:ext cx="10587644" cy="4403051"/>
          </a:xfrm>
        </p:spPr>
        <p:txBody>
          <a:bodyPr>
            <a:noAutofit/>
          </a:bodyPr>
          <a:lstStyle/>
          <a:p>
            <a:r>
              <a:rPr lang="en-US" sz="2400" dirty="0">
                <a:latin typeface="+mn-lt"/>
              </a:rPr>
              <a:t>Relief is similar to that available in GDC POs:</a:t>
            </a:r>
          </a:p>
          <a:p>
            <a:pPr lvl="1">
              <a:buFont typeface="Wingdings" panose="05000000000000000000" pitchFamily="2" charset="2"/>
              <a:buChar char="Ø"/>
            </a:pPr>
            <a:endParaRPr lang="en-US" sz="2400" dirty="0">
              <a:latin typeface="+mn-lt"/>
            </a:endParaRPr>
          </a:p>
          <a:p>
            <a:pPr lvl="1" indent="-228600">
              <a:spcBef>
                <a:spcPts val="0"/>
              </a:spcBef>
              <a:buFont typeface="+mj-lt"/>
              <a:buAutoNum type="romanLcPeriod"/>
            </a:pPr>
            <a:r>
              <a:rPr lang="en-US" sz="2400" dirty="0">
                <a:latin typeface="+mn-lt"/>
              </a:rPr>
              <a:t>No acts of violence, force, or threat or criminal offenses that may result in injury to person or property</a:t>
            </a:r>
          </a:p>
          <a:p>
            <a:pPr lvl="1" indent="-228600">
              <a:spcBef>
                <a:spcPts val="0"/>
              </a:spcBef>
              <a:buFont typeface="+mj-lt"/>
              <a:buAutoNum type="romanLcPeriod"/>
            </a:pPr>
            <a:r>
              <a:rPr lang="en-US" sz="2400" dirty="0">
                <a:latin typeface="+mn-lt"/>
              </a:rPr>
              <a:t>No contact with the adult or the adult’s F/H members as the court deems necessary for their health and safety</a:t>
            </a:r>
          </a:p>
          <a:p>
            <a:pPr lvl="1" indent="-228600">
              <a:spcBef>
                <a:spcPts val="0"/>
              </a:spcBef>
              <a:buFont typeface="+mj-lt"/>
              <a:buAutoNum type="romanLcPeriod"/>
            </a:pPr>
            <a:r>
              <a:rPr lang="en-US" sz="2400" dirty="0">
                <a:latin typeface="+mn-lt"/>
              </a:rPr>
              <a:t>Such other conditions the court deems necessary to prevent:</a:t>
            </a:r>
          </a:p>
          <a:p>
            <a:pPr marL="457200" lvl="1" indent="288925">
              <a:spcBef>
                <a:spcPts val="0"/>
              </a:spcBef>
              <a:buClr>
                <a:srgbClr val="0070C0"/>
              </a:buClr>
              <a:buNone/>
            </a:pPr>
            <a:r>
              <a:rPr lang="en-US" sz="2400" dirty="0">
                <a:latin typeface="+mn-lt"/>
              </a:rPr>
              <a:t>a. Acts of violence, force, or threat</a:t>
            </a:r>
          </a:p>
          <a:p>
            <a:pPr marL="457200" lvl="1" indent="288925">
              <a:spcBef>
                <a:spcPts val="0"/>
              </a:spcBef>
              <a:buClr>
                <a:srgbClr val="0070C0"/>
              </a:buClr>
              <a:buNone/>
            </a:pPr>
            <a:r>
              <a:rPr lang="en-US" dirty="0"/>
              <a:t>b. </a:t>
            </a:r>
            <a:r>
              <a:rPr lang="en-US" sz="2400" dirty="0">
                <a:latin typeface="+mn-lt"/>
              </a:rPr>
              <a:t>Criminal offenses that may result in injury to persons or property</a:t>
            </a:r>
          </a:p>
          <a:p>
            <a:pPr marL="457200" lvl="1" indent="288925">
              <a:spcBef>
                <a:spcPts val="0"/>
              </a:spcBef>
              <a:buClr>
                <a:srgbClr val="0070C0"/>
              </a:buClr>
              <a:buNone/>
            </a:pPr>
            <a:r>
              <a:rPr lang="en-US" dirty="0"/>
              <a:t>c. </a:t>
            </a:r>
            <a:r>
              <a:rPr lang="en-US" sz="2400" dirty="0">
                <a:latin typeface="+mn-lt"/>
              </a:rPr>
              <a:t>Communications or other contact of any kind by the alleged perpetrator </a:t>
            </a:r>
            <a:r>
              <a:rPr lang="en-US" sz="2400" b="1" dirty="0">
                <a:latin typeface="+mn-lt"/>
              </a:rPr>
              <a:t>or</a:t>
            </a:r>
          </a:p>
          <a:p>
            <a:pPr marL="457200" lvl="1" indent="288925">
              <a:spcBef>
                <a:spcPts val="0"/>
              </a:spcBef>
              <a:buClr>
                <a:srgbClr val="0070C0"/>
              </a:buClr>
              <a:buNone/>
            </a:pPr>
            <a:r>
              <a:rPr lang="en-US" sz="2400" dirty="0">
                <a:latin typeface="+mn-lt"/>
              </a:rPr>
              <a:t>d. </a:t>
            </a:r>
            <a:r>
              <a:rPr lang="en-US" sz="2400" b="1" dirty="0">
                <a:latin typeface="+mn-lt"/>
              </a:rPr>
              <a:t>Financial Exploitation by the alleged perpetrator</a:t>
            </a:r>
          </a:p>
        </p:txBody>
      </p:sp>
      <p:sp>
        <p:nvSpPr>
          <p:cNvPr id="3" name="Slide Number Placeholder 2"/>
          <p:cNvSpPr>
            <a:spLocks noGrp="1"/>
          </p:cNvSpPr>
          <p:nvPr>
            <p:ph type="sldNum" sz="quarter" idx="12"/>
          </p:nvPr>
        </p:nvSpPr>
        <p:spPr>
          <a:xfrm>
            <a:off x="11329682" y="6416675"/>
            <a:ext cx="609600" cy="441325"/>
          </a:xfrm>
        </p:spPr>
        <p:txBody>
          <a:bodyPr/>
          <a:lstStyle/>
          <a:p>
            <a:fld id="{B31850C2-6145-4A13-8542-AF3ABE2764AE}" type="slidenum">
              <a:rPr lang="en-US" smtClean="0"/>
              <a:pPr/>
              <a:t>13</a:t>
            </a:fld>
            <a:endParaRPr lang="en-US" dirty="0"/>
          </a:p>
        </p:txBody>
      </p:sp>
      <p:pic>
        <p:nvPicPr>
          <p:cNvPr id="5" name="Google Shape;92;g187e94b740b_0_0">
            <a:extLst>
              <a:ext uri="{FF2B5EF4-FFF2-40B4-BE49-F238E27FC236}">
                <a16:creationId xmlns:a16="http://schemas.microsoft.com/office/drawing/2014/main" id="{BBDA9EA4-59B6-C544-8DD7-1AAC8F187E11}"/>
              </a:ext>
            </a:extLst>
          </p:cNvPr>
          <p:cNvPicPr preferRelativeResize="0"/>
          <p:nvPr/>
        </p:nvPicPr>
        <p:blipFill>
          <a:blip r:embed="rId3">
            <a:alphaModFix/>
          </a:blip>
          <a:stretch>
            <a:fillRect/>
          </a:stretch>
        </p:blipFill>
        <p:spPr>
          <a:xfrm>
            <a:off x="300" y="5865175"/>
            <a:ext cx="1329801" cy="996801"/>
          </a:xfrm>
          <a:prstGeom prst="rect">
            <a:avLst/>
          </a:prstGeom>
          <a:noFill/>
          <a:ln>
            <a:noFill/>
          </a:ln>
        </p:spPr>
      </p:pic>
      <p:sp>
        <p:nvSpPr>
          <p:cNvPr id="7" name="Google Shape;113;p2">
            <a:extLst>
              <a:ext uri="{FF2B5EF4-FFF2-40B4-BE49-F238E27FC236}">
                <a16:creationId xmlns:a16="http://schemas.microsoft.com/office/drawing/2014/main" id="{69F9B3F9-B02C-CA49-AA30-C7F673AF9FFA}"/>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75143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118" y="588897"/>
            <a:ext cx="9006590" cy="590040"/>
          </a:xfrm>
        </p:spPr>
        <p:txBody>
          <a:bodyPr>
            <a:noAutofit/>
          </a:bodyPr>
          <a:lstStyle/>
          <a:p>
            <a:r>
              <a:rPr lang="en-US" sz="3200" dirty="0">
                <a:solidFill>
                  <a:srgbClr val="CC6600"/>
                </a:solidFill>
                <a:latin typeface="+mn-lt"/>
              </a:rPr>
              <a:t>2021: APS Workers may Request POs on behalf of Incapacitated Adults (cont’d)</a:t>
            </a:r>
          </a:p>
        </p:txBody>
      </p:sp>
      <p:sp>
        <p:nvSpPr>
          <p:cNvPr id="4" name="Content Placeholder 3"/>
          <p:cNvSpPr>
            <a:spLocks noGrp="1"/>
          </p:cNvSpPr>
          <p:nvPr>
            <p:ph idx="1"/>
          </p:nvPr>
        </p:nvSpPr>
        <p:spPr>
          <a:xfrm>
            <a:off x="1134664" y="1940913"/>
            <a:ext cx="10587644" cy="4403051"/>
          </a:xfrm>
        </p:spPr>
        <p:txBody>
          <a:bodyPr>
            <a:noAutofit/>
          </a:bodyPr>
          <a:lstStyle/>
          <a:p>
            <a:r>
              <a:rPr lang="en-US" sz="2400" dirty="0">
                <a:latin typeface="+mn-lt"/>
              </a:rPr>
              <a:t>Defines </a:t>
            </a:r>
            <a:r>
              <a:rPr lang="en-US" sz="2400" u="sng" dirty="0">
                <a:latin typeface="+mn-lt"/>
              </a:rPr>
              <a:t>Financial Exploitation</a:t>
            </a:r>
            <a:r>
              <a:rPr lang="en-US" sz="2400" dirty="0">
                <a:latin typeface="+mn-lt"/>
              </a:rPr>
              <a:t>:</a:t>
            </a:r>
            <a:r>
              <a:rPr lang="en-US" sz="2400" b="1" dirty="0">
                <a:latin typeface="+mn-lt"/>
              </a:rPr>
              <a:t> </a:t>
            </a:r>
            <a:r>
              <a:rPr lang="en-US" sz="2400" i="1" dirty="0">
                <a:latin typeface="+mn-lt"/>
              </a:rPr>
              <a:t>“[…] the illegal, unauthorized, improper, or fraudulent use of the funds, property, benefits, resources, or other assets of an adult for another's profit, benefit, or advantage, including a caregiver or person serving in a fiduciary capacity, or that deprives the adult of his rightful use of or access to such funds, property, benefits, resources, or other assets. ‘Financial exploitation’ includes (i) an intentional breach of a fiduciary obligation to an adult to his detriment or an intentional failure to use the financial resources of an adult in a manner that results in neglect of such adult; (ii) the acquisition, possession, or control of an adult's financial resources or property through the use of undue influence, coercion, or duress; and (iii) forcing or coercing an adult to pay for goods or services against his will for another's profit, benefit, or advantage if the adult did not agree, or was tricked, misled, or defrauded into agreeing, to pay for such goods or services.”</a:t>
            </a:r>
          </a:p>
        </p:txBody>
      </p:sp>
      <p:sp>
        <p:nvSpPr>
          <p:cNvPr id="3" name="Slide Number Placeholder 2"/>
          <p:cNvSpPr>
            <a:spLocks noGrp="1"/>
          </p:cNvSpPr>
          <p:nvPr>
            <p:ph type="sldNum" sz="quarter" idx="12"/>
          </p:nvPr>
        </p:nvSpPr>
        <p:spPr>
          <a:xfrm>
            <a:off x="11329682" y="6416675"/>
            <a:ext cx="609600" cy="441325"/>
          </a:xfrm>
        </p:spPr>
        <p:txBody>
          <a:bodyPr/>
          <a:lstStyle/>
          <a:p>
            <a:fld id="{B31850C2-6145-4A13-8542-AF3ABE2764AE}" type="slidenum">
              <a:rPr lang="en-US" smtClean="0"/>
              <a:pPr/>
              <a:t>14</a:t>
            </a:fld>
            <a:endParaRPr lang="en-US" dirty="0"/>
          </a:p>
        </p:txBody>
      </p:sp>
      <p:pic>
        <p:nvPicPr>
          <p:cNvPr id="5" name="Google Shape;92;g187e94b740b_0_0">
            <a:extLst>
              <a:ext uri="{FF2B5EF4-FFF2-40B4-BE49-F238E27FC236}">
                <a16:creationId xmlns:a16="http://schemas.microsoft.com/office/drawing/2014/main" id="{C2FCF318-AAED-9D48-AA0E-FCE22280F86C}"/>
              </a:ext>
            </a:extLst>
          </p:cNvPr>
          <p:cNvPicPr preferRelativeResize="0"/>
          <p:nvPr/>
        </p:nvPicPr>
        <p:blipFill>
          <a:blip r:embed="rId3">
            <a:alphaModFix/>
          </a:blip>
          <a:stretch>
            <a:fillRect/>
          </a:stretch>
        </p:blipFill>
        <p:spPr>
          <a:xfrm>
            <a:off x="300" y="5865175"/>
            <a:ext cx="1329801" cy="996801"/>
          </a:xfrm>
          <a:prstGeom prst="rect">
            <a:avLst/>
          </a:prstGeom>
          <a:noFill/>
          <a:ln>
            <a:noFill/>
          </a:ln>
        </p:spPr>
      </p:pic>
      <p:sp>
        <p:nvSpPr>
          <p:cNvPr id="6" name="Google Shape;113;p2">
            <a:extLst>
              <a:ext uri="{FF2B5EF4-FFF2-40B4-BE49-F238E27FC236}">
                <a16:creationId xmlns:a16="http://schemas.microsoft.com/office/drawing/2014/main" id="{617F9C05-7733-3F41-BFCA-0EF683709244}"/>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2271663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118" y="588897"/>
            <a:ext cx="9006590" cy="590040"/>
          </a:xfrm>
        </p:spPr>
        <p:txBody>
          <a:bodyPr>
            <a:noAutofit/>
          </a:bodyPr>
          <a:lstStyle/>
          <a:p>
            <a:r>
              <a:rPr lang="en-US" sz="3200" dirty="0">
                <a:solidFill>
                  <a:srgbClr val="CC6600"/>
                </a:solidFill>
                <a:latin typeface="+mn-lt"/>
              </a:rPr>
              <a:t>2021: APS Workers may Request POs on behalf of Incapacitated Adults (cont’d)</a:t>
            </a:r>
          </a:p>
        </p:txBody>
      </p:sp>
      <p:sp>
        <p:nvSpPr>
          <p:cNvPr id="4" name="Content Placeholder 3"/>
          <p:cNvSpPr>
            <a:spLocks noGrp="1"/>
          </p:cNvSpPr>
          <p:nvPr>
            <p:ph idx="1"/>
          </p:nvPr>
        </p:nvSpPr>
        <p:spPr>
          <a:xfrm>
            <a:off x="1134664" y="1940913"/>
            <a:ext cx="10587644" cy="4403051"/>
          </a:xfrm>
        </p:spPr>
        <p:txBody>
          <a:bodyPr>
            <a:noAutofit/>
          </a:bodyPr>
          <a:lstStyle/>
          <a:p>
            <a:r>
              <a:rPr lang="en-US" sz="2400" dirty="0">
                <a:latin typeface="+mn-lt"/>
              </a:rPr>
              <a:t>Defines </a:t>
            </a:r>
            <a:r>
              <a:rPr lang="en-US" sz="2400" u="sng" dirty="0">
                <a:latin typeface="+mn-lt"/>
              </a:rPr>
              <a:t>Financial Institution Staff</a:t>
            </a:r>
            <a:r>
              <a:rPr lang="en-US" sz="2400" dirty="0">
                <a:latin typeface="+mn-lt"/>
              </a:rPr>
              <a:t>:</a:t>
            </a:r>
            <a:r>
              <a:rPr lang="en-US" sz="2400" b="1" dirty="0">
                <a:latin typeface="+mn-lt"/>
              </a:rPr>
              <a:t> </a:t>
            </a:r>
            <a:r>
              <a:rPr lang="en-US" sz="2400" i="1" dirty="0">
                <a:latin typeface="+mn-lt"/>
              </a:rPr>
              <a:t>“[…] any employee, agent, qualified individual, or representative of a bank, trust company, savings institution, loan association, consumer finance company, credit union, investment company, investment advisor, securities firm, accounting firm, or insurance company.”</a:t>
            </a:r>
          </a:p>
        </p:txBody>
      </p:sp>
      <p:sp>
        <p:nvSpPr>
          <p:cNvPr id="3" name="Slide Number Placeholder 2"/>
          <p:cNvSpPr>
            <a:spLocks noGrp="1"/>
          </p:cNvSpPr>
          <p:nvPr>
            <p:ph type="sldNum" sz="quarter" idx="12"/>
          </p:nvPr>
        </p:nvSpPr>
        <p:spPr>
          <a:xfrm>
            <a:off x="11329682" y="6416675"/>
            <a:ext cx="609600" cy="441325"/>
          </a:xfrm>
        </p:spPr>
        <p:txBody>
          <a:bodyPr/>
          <a:lstStyle/>
          <a:p>
            <a:fld id="{B31850C2-6145-4A13-8542-AF3ABE2764AE}" type="slidenum">
              <a:rPr lang="en-US" smtClean="0"/>
              <a:pPr/>
              <a:t>15</a:t>
            </a:fld>
            <a:endParaRPr lang="en-US" dirty="0"/>
          </a:p>
        </p:txBody>
      </p:sp>
      <p:pic>
        <p:nvPicPr>
          <p:cNvPr id="5" name="Google Shape;92;g187e94b740b_0_0">
            <a:extLst>
              <a:ext uri="{FF2B5EF4-FFF2-40B4-BE49-F238E27FC236}">
                <a16:creationId xmlns:a16="http://schemas.microsoft.com/office/drawing/2014/main" id="{556E949A-6C06-E448-B31A-F8D51663B895}"/>
              </a:ext>
            </a:extLst>
          </p:cNvPr>
          <p:cNvPicPr preferRelativeResize="0"/>
          <p:nvPr/>
        </p:nvPicPr>
        <p:blipFill>
          <a:blip r:embed="rId3">
            <a:alphaModFix/>
          </a:blip>
          <a:stretch>
            <a:fillRect/>
          </a:stretch>
        </p:blipFill>
        <p:spPr>
          <a:xfrm>
            <a:off x="300" y="5865175"/>
            <a:ext cx="1329801" cy="996801"/>
          </a:xfrm>
          <a:prstGeom prst="rect">
            <a:avLst/>
          </a:prstGeom>
          <a:noFill/>
          <a:ln>
            <a:noFill/>
          </a:ln>
        </p:spPr>
      </p:pic>
      <p:sp>
        <p:nvSpPr>
          <p:cNvPr id="6" name="Google Shape;113;p2">
            <a:extLst>
              <a:ext uri="{FF2B5EF4-FFF2-40B4-BE49-F238E27FC236}">
                <a16:creationId xmlns:a16="http://schemas.microsoft.com/office/drawing/2014/main" id="{67D65B4E-ABA7-5D4E-9474-6AAF2AFD67E8}"/>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829827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118" y="588897"/>
            <a:ext cx="9006590" cy="590040"/>
          </a:xfrm>
        </p:spPr>
        <p:txBody>
          <a:bodyPr>
            <a:noAutofit/>
          </a:bodyPr>
          <a:lstStyle/>
          <a:p>
            <a:r>
              <a:rPr lang="en-US" sz="3200" dirty="0">
                <a:solidFill>
                  <a:srgbClr val="CC6600"/>
                </a:solidFill>
                <a:latin typeface="+mn-lt"/>
              </a:rPr>
              <a:t>2022: Changes “incapacitated adult” to “vulnerable adult” for A &amp; N </a:t>
            </a:r>
          </a:p>
        </p:txBody>
      </p:sp>
      <p:sp>
        <p:nvSpPr>
          <p:cNvPr id="4" name="Content Placeholder 3"/>
          <p:cNvSpPr>
            <a:spLocks noGrp="1"/>
          </p:cNvSpPr>
          <p:nvPr>
            <p:ph idx="1"/>
          </p:nvPr>
        </p:nvSpPr>
        <p:spPr>
          <a:xfrm>
            <a:off x="1134664" y="1571032"/>
            <a:ext cx="10587644" cy="4403051"/>
          </a:xfrm>
        </p:spPr>
        <p:txBody>
          <a:bodyPr>
            <a:noAutofit/>
          </a:bodyPr>
          <a:lstStyle/>
          <a:p>
            <a:r>
              <a:rPr lang="en-US" sz="2400" b="1" dirty="0">
                <a:solidFill>
                  <a:srgbClr val="CC6600"/>
                </a:solidFill>
                <a:latin typeface="+mn-lt"/>
              </a:rPr>
              <a:t>SB 687 (Senator Montgomery Mason)/HB 496 (Delegate Michael Mullen): </a:t>
            </a:r>
          </a:p>
          <a:p>
            <a:pPr algn="l"/>
            <a:r>
              <a:rPr lang="en-US" sz="2400" dirty="0">
                <a:solidFill>
                  <a:srgbClr val="333333"/>
                </a:solidFill>
                <a:latin typeface="+mn-lt"/>
              </a:rPr>
              <a:t>Changes the term "incapacitated adult" to "vulnerable adult" for the purposes of the crime of abuse and neglect of such adults</a:t>
            </a:r>
          </a:p>
          <a:p>
            <a:pPr algn="l"/>
            <a:r>
              <a:rPr lang="en-US" sz="2400" dirty="0">
                <a:latin typeface="+mn-lt"/>
              </a:rPr>
              <a:t>Definition change: "</a:t>
            </a:r>
            <a:r>
              <a:rPr lang="en-US" sz="2400" b="1" i="1" dirty="0">
                <a:latin typeface="+mn-lt"/>
              </a:rPr>
              <a:t>Vulnerable adult" means any person 18 years of age or older who is impaired by reason of mental illness, intellectual or developmental disability, physical illness or disability, or other causes, including age, to the extent the adult lacks sufficient understanding or capacity to make, communicate, or carry out reasonable decisions concerning his well-being or has one or more limitations that substantially impair the adult's ability to independently provide for his daily needs or safeguard his person, property, or legal interests</a:t>
            </a:r>
            <a:endParaRPr lang="en-US" sz="2400" b="1" i="1" dirty="0">
              <a:solidFill>
                <a:srgbClr val="333333"/>
              </a:solidFill>
              <a:latin typeface="+mn-lt"/>
            </a:endParaRPr>
          </a:p>
        </p:txBody>
      </p:sp>
      <p:sp>
        <p:nvSpPr>
          <p:cNvPr id="3" name="Slide Number Placeholder 2"/>
          <p:cNvSpPr>
            <a:spLocks noGrp="1"/>
          </p:cNvSpPr>
          <p:nvPr>
            <p:ph type="sldNum" sz="quarter" idx="12"/>
          </p:nvPr>
        </p:nvSpPr>
        <p:spPr>
          <a:xfrm>
            <a:off x="11451770" y="6416675"/>
            <a:ext cx="587830" cy="441325"/>
          </a:xfrm>
        </p:spPr>
        <p:txBody>
          <a:bodyPr/>
          <a:lstStyle/>
          <a:p>
            <a:fld id="{B31850C2-6145-4A13-8542-AF3ABE2764AE}" type="slidenum">
              <a:rPr lang="en-US" smtClean="0"/>
              <a:pPr/>
              <a:t>16</a:t>
            </a:fld>
            <a:endParaRPr lang="en-US" dirty="0"/>
          </a:p>
        </p:txBody>
      </p:sp>
      <p:pic>
        <p:nvPicPr>
          <p:cNvPr id="5" name="Google Shape;92;g187e94b740b_0_0">
            <a:extLst>
              <a:ext uri="{FF2B5EF4-FFF2-40B4-BE49-F238E27FC236}">
                <a16:creationId xmlns:a16="http://schemas.microsoft.com/office/drawing/2014/main" id="{FDA0876A-7F26-B04E-AD7B-1B466B32DED8}"/>
              </a:ext>
            </a:extLst>
          </p:cNvPr>
          <p:cNvPicPr preferRelativeResize="0"/>
          <p:nvPr/>
        </p:nvPicPr>
        <p:blipFill>
          <a:blip r:embed="rId3">
            <a:alphaModFix/>
          </a:blip>
          <a:stretch>
            <a:fillRect/>
          </a:stretch>
        </p:blipFill>
        <p:spPr>
          <a:xfrm>
            <a:off x="300" y="5865175"/>
            <a:ext cx="1329801" cy="996801"/>
          </a:xfrm>
          <a:prstGeom prst="rect">
            <a:avLst/>
          </a:prstGeom>
          <a:noFill/>
          <a:ln>
            <a:noFill/>
          </a:ln>
        </p:spPr>
      </p:pic>
      <p:sp>
        <p:nvSpPr>
          <p:cNvPr id="6" name="Google Shape;113;p2">
            <a:extLst>
              <a:ext uri="{FF2B5EF4-FFF2-40B4-BE49-F238E27FC236}">
                <a16:creationId xmlns:a16="http://schemas.microsoft.com/office/drawing/2014/main" id="{E0859A2C-4CBF-6141-B1AB-677F741AA844}"/>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2701240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3560" y="786149"/>
            <a:ext cx="8534400" cy="480446"/>
          </a:xfrm>
        </p:spPr>
        <p:txBody>
          <a:bodyPr>
            <a:noAutofit/>
          </a:bodyPr>
          <a:lstStyle/>
          <a:p>
            <a:r>
              <a:rPr lang="en-US" sz="3200" dirty="0">
                <a:solidFill>
                  <a:srgbClr val="CC6600"/>
                </a:solidFill>
                <a:latin typeface="+mn-lt"/>
              </a:rPr>
              <a:t>2022: Language Access Services at State Agencies</a:t>
            </a:r>
          </a:p>
        </p:txBody>
      </p:sp>
      <p:sp>
        <p:nvSpPr>
          <p:cNvPr id="4" name="Content Placeholder 3"/>
          <p:cNvSpPr>
            <a:spLocks noGrp="1"/>
          </p:cNvSpPr>
          <p:nvPr>
            <p:ph idx="1"/>
          </p:nvPr>
        </p:nvSpPr>
        <p:spPr>
          <a:xfrm>
            <a:off x="1844040" y="1948143"/>
            <a:ext cx="8503920" cy="2413995"/>
          </a:xfrm>
        </p:spPr>
        <p:txBody>
          <a:bodyPr>
            <a:noAutofit/>
          </a:bodyPr>
          <a:lstStyle/>
          <a:p>
            <a:pPr marL="342900" indent="-342900">
              <a:buFont typeface="Arial" panose="020B0604020202020204" pitchFamily="34" charset="0"/>
              <a:buChar char="•"/>
            </a:pPr>
            <a:r>
              <a:rPr lang="en-US" sz="2400" dirty="0">
                <a:latin typeface="+mn-lt"/>
              </a:rPr>
              <a:t>The Biennial Budget has $6.1M for language access funding (according to TCI’s analysis, this could go to one FTE at each of the 18 state agencies with the “greatest public-facing need”).</a:t>
            </a:r>
          </a:p>
          <a:p>
            <a:endParaRPr lang="en-US" sz="2400" dirty="0">
              <a:solidFill>
                <a:srgbClr val="000000"/>
              </a:solidFill>
            </a:endParaRPr>
          </a:p>
        </p:txBody>
      </p:sp>
      <p:sp>
        <p:nvSpPr>
          <p:cNvPr id="3" name="Slide Number Placeholder 2"/>
          <p:cNvSpPr>
            <a:spLocks noGrp="1"/>
          </p:cNvSpPr>
          <p:nvPr>
            <p:ph type="sldNum" sz="quarter" idx="12"/>
          </p:nvPr>
        </p:nvSpPr>
        <p:spPr>
          <a:xfrm>
            <a:off x="11421254" y="6416675"/>
            <a:ext cx="609600" cy="441325"/>
          </a:xfrm>
        </p:spPr>
        <p:txBody>
          <a:bodyPr/>
          <a:lstStyle/>
          <a:p>
            <a:fld id="{B31850C2-6145-4A13-8542-AF3ABE2764AE}" type="slidenum">
              <a:rPr lang="en-US" smtClean="0"/>
              <a:pPr/>
              <a:t>17</a:t>
            </a:fld>
            <a:endParaRPr lang="en-US" dirty="0"/>
          </a:p>
        </p:txBody>
      </p:sp>
      <p:pic>
        <p:nvPicPr>
          <p:cNvPr id="5" name="Google Shape;92;g187e94b740b_0_0">
            <a:extLst>
              <a:ext uri="{FF2B5EF4-FFF2-40B4-BE49-F238E27FC236}">
                <a16:creationId xmlns:a16="http://schemas.microsoft.com/office/drawing/2014/main" id="{88306851-5CEB-6B45-B504-0238B3A8DA2B}"/>
              </a:ext>
            </a:extLst>
          </p:cNvPr>
          <p:cNvPicPr preferRelativeResize="0"/>
          <p:nvPr/>
        </p:nvPicPr>
        <p:blipFill>
          <a:blip r:embed="rId3">
            <a:alphaModFix/>
          </a:blip>
          <a:stretch>
            <a:fillRect/>
          </a:stretch>
        </p:blipFill>
        <p:spPr>
          <a:xfrm>
            <a:off x="300" y="5865175"/>
            <a:ext cx="1329801" cy="996801"/>
          </a:xfrm>
          <a:prstGeom prst="rect">
            <a:avLst/>
          </a:prstGeom>
          <a:noFill/>
          <a:ln>
            <a:noFill/>
          </a:ln>
        </p:spPr>
      </p:pic>
      <p:sp>
        <p:nvSpPr>
          <p:cNvPr id="6" name="Google Shape;113;p2">
            <a:extLst>
              <a:ext uri="{FF2B5EF4-FFF2-40B4-BE49-F238E27FC236}">
                <a16:creationId xmlns:a16="http://schemas.microsoft.com/office/drawing/2014/main" id="{99AADAB2-902A-5641-801F-447C5F56C7DE}"/>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40418287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7087" y="545925"/>
            <a:ext cx="9740309" cy="968081"/>
          </a:xfrm>
        </p:spPr>
        <p:txBody>
          <a:bodyPr>
            <a:noAutofit/>
          </a:bodyPr>
          <a:lstStyle/>
          <a:p>
            <a:r>
              <a:rPr lang="en-US" sz="3200" dirty="0">
                <a:solidFill>
                  <a:srgbClr val="CC6600"/>
                </a:solidFill>
                <a:latin typeface="+mn-lt"/>
              </a:rPr>
              <a:t>2022: Sexual and Domestic Violence Prevention Funds</a:t>
            </a:r>
          </a:p>
        </p:txBody>
      </p:sp>
      <p:sp>
        <p:nvSpPr>
          <p:cNvPr id="4" name="Content Placeholder 3"/>
          <p:cNvSpPr>
            <a:spLocks noGrp="1"/>
          </p:cNvSpPr>
          <p:nvPr>
            <p:ph idx="1"/>
          </p:nvPr>
        </p:nvSpPr>
        <p:spPr>
          <a:xfrm>
            <a:off x="1844040" y="1948143"/>
            <a:ext cx="8503920" cy="2833719"/>
          </a:xfrm>
        </p:spPr>
        <p:txBody>
          <a:bodyPr>
            <a:noAutofit/>
          </a:bodyPr>
          <a:lstStyle/>
          <a:p>
            <a:pPr marL="342900" marR="0" lvl="0" indent="-342900">
              <a:spcBef>
                <a:spcPts val="0"/>
              </a:spcBef>
              <a:spcAft>
                <a:spcPts val="0"/>
              </a:spcAft>
              <a:buFont typeface="Symbol" panose="05050102010706020507" pitchFamily="18" charset="2"/>
              <a:buChar char=""/>
            </a:pPr>
            <a:r>
              <a:rPr lang="en-US" sz="2400" dirty="0">
                <a:effectLst/>
                <a:latin typeface="+mn-lt"/>
                <a:ea typeface="Times New Roman" panose="02020603050405020304" pitchFamily="18" charset="0"/>
              </a:rPr>
              <a:t>$2.7M for sexual and domestic violence prevention fund</a:t>
            </a:r>
            <a:endParaRPr lang="en-US" sz="2400" dirty="0">
              <a:solidFill>
                <a:srgbClr val="000000"/>
              </a:solidFill>
              <a:latin typeface="+mn-lt"/>
            </a:endParaRPr>
          </a:p>
        </p:txBody>
      </p:sp>
      <p:sp>
        <p:nvSpPr>
          <p:cNvPr id="3" name="Slide Number Placeholder 2"/>
          <p:cNvSpPr>
            <a:spLocks noGrp="1"/>
          </p:cNvSpPr>
          <p:nvPr>
            <p:ph type="sldNum" sz="quarter" idx="12"/>
          </p:nvPr>
        </p:nvSpPr>
        <p:spPr>
          <a:xfrm>
            <a:off x="11421254" y="6416675"/>
            <a:ext cx="609600" cy="441325"/>
          </a:xfrm>
        </p:spPr>
        <p:txBody>
          <a:bodyPr/>
          <a:lstStyle/>
          <a:p>
            <a:fld id="{B31850C2-6145-4A13-8542-AF3ABE2764AE}" type="slidenum">
              <a:rPr lang="en-US" smtClean="0"/>
              <a:pPr/>
              <a:t>18</a:t>
            </a:fld>
            <a:endParaRPr lang="en-US" dirty="0"/>
          </a:p>
        </p:txBody>
      </p:sp>
      <p:pic>
        <p:nvPicPr>
          <p:cNvPr id="5" name="Google Shape;92;g187e94b740b_0_0">
            <a:extLst>
              <a:ext uri="{FF2B5EF4-FFF2-40B4-BE49-F238E27FC236}">
                <a16:creationId xmlns:a16="http://schemas.microsoft.com/office/drawing/2014/main" id="{A423C6F5-9B03-C441-94A2-F7EC58232483}"/>
              </a:ext>
            </a:extLst>
          </p:cNvPr>
          <p:cNvPicPr preferRelativeResize="0"/>
          <p:nvPr/>
        </p:nvPicPr>
        <p:blipFill>
          <a:blip r:embed="rId3">
            <a:alphaModFix/>
          </a:blip>
          <a:stretch>
            <a:fillRect/>
          </a:stretch>
        </p:blipFill>
        <p:spPr>
          <a:xfrm>
            <a:off x="300" y="5865175"/>
            <a:ext cx="1329801" cy="996801"/>
          </a:xfrm>
          <a:prstGeom prst="rect">
            <a:avLst/>
          </a:prstGeom>
          <a:noFill/>
          <a:ln>
            <a:noFill/>
          </a:ln>
        </p:spPr>
      </p:pic>
      <p:sp>
        <p:nvSpPr>
          <p:cNvPr id="6" name="Google Shape;113;p2">
            <a:extLst>
              <a:ext uri="{FF2B5EF4-FFF2-40B4-BE49-F238E27FC236}">
                <a16:creationId xmlns:a16="http://schemas.microsoft.com/office/drawing/2014/main" id="{E7FCA105-3A75-744C-AB36-E02DF19BFF75}"/>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0641747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7088" y="585046"/>
            <a:ext cx="9815260" cy="441326"/>
          </a:xfrm>
        </p:spPr>
        <p:txBody>
          <a:bodyPr>
            <a:noAutofit/>
          </a:bodyPr>
          <a:lstStyle/>
          <a:p>
            <a:r>
              <a:rPr lang="en-US" sz="3200" dirty="0">
                <a:solidFill>
                  <a:srgbClr val="CC6600"/>
                </a:solidFill>
                <a:latin typeface="+mn-lt"/>
              </a:rPr>
              <a:t>2022: Earmarks for Specific Victim Services Agencies</a:t>
            </a:r>
          </a:p>
        </p:txBody>
      </p:sp>
      <p:sp>
        <p:nvSpPr>
          <p:cNvPr id="4" name="Content Placeholder 3"/>
          <p:cNvSpPr>
            <a:spLocks noGrp="1"/>
          </p:cNvSpPr>
          <p:nvPr>
            <p:ph idx="1"/>
          </p:nvPr>
        </p:nvSpPr>
        <p:spPr>
          <a:xfrm>
            <a:off x="1739109" y="1453467"/>
            <a:ext cx="8503920" cy="4647530"/>
          </a:xfrm>
        </p:spPr>
        <p:txBody>
          <a:bodyPr>
            <a:noAutofit/>
          </a:bodyPr>
          <a:lstStyle/>
          <a:p>
            <a:pPr marL="342900" indent="-342900">
              <a:buFont typeface="Arial" panose="020B0604020202020204" pitchFamily="34" charset="0"/>
              <a:buChar char="•"/>
            </a:pPr>
            <a:r>
              <a:rPr lang="en-US" sz="2000" dirty="0">
                <a:latin typeface="+mn-lt"/>
              </a:rPr>
              <a:t>The budget allots $400,000 for the first year and $400,000 for the second year from the GF to Virginia Victim Advocacy Network (VVAN)</a:t>
            </a:r>
          </a:p>
          <a:p>
            <a:pPr marL="342900" indent="-342900">
              <a:buFont typeface="Arial" panose="020B0604020202020204" pitchFamily="34" charset="0"/>
              <a:buChar char="•"/>
            </a:pPr>
            <a:r>
              <a:rPr lang="en-US" sz="2000" dirty="0">
                <a:latin typeface="+mn-lt"/>
              </a:rPr>
              <a:t>Plus, earmarks in the budget for two local programs:</a:t>
            </a:r>
          </a:p>
          <a:p>
            <a:pPr marL="800100" lvl="1" indent="-342900">
              <a:buFont typeface="Arial" panose="020B0604020202020204" pitchFamily="34" charset="0"/>
              <a:buChar char="•"/>
            </a:pPr>
            <a:r>
              <a:rPr lang="en-US" sz="2000" dirty="0">
                <a:effectLst/>
                <a:latin typeface="+mn-lt"/>
                <a:ea typeface="Times New Roman" panose="02020603050405020304" pitchFamily="18" charset="0"/>
              </a:rPr>
              <a:t>The Laurel Center (Winchester) </a:t>
            </a:r>
            <a:r>
              <a:rPr lang="en-US" sz="2000" b="0" i="0" dirty="0">
                <a:solidFill>
                  <a:srgbClr val="333333"/>
                </a:solidFill>
                <a:effectLst/>
                <a:latin typeface="+mn-lt"/>
              </a:rPr>
              <a:t>gets an additional $500,000 each year from the federal Temporary Assistance to Needy Families (TANF) block grant to the Laurel Center for education, outreach, program services, and new career and education support for survivors of domestic abuse and sexual violence in Winchester, Frederick County, Clarke County, and Warren County at the Center's residential facility for survivors</a:t>
            </a:r>
          </a:p>
          <a:p>
            <a:pPr marL="800100" lvl="1" indent="-342900">
              <a:buFont typeface="Arial" panose="020B0604020202020204" pitchFamily="34" charset="0"/>
              <a:buChar char="•"/>
            </a:pPr>
            <a:r>
              <a:rPr lang="en-US" sz="2000" dirty="0">
                <a:solidFill>
                  <a:srgbClr val="333333"/>
                </a:solidFill>
                <a:latin typeface="+mn-lt"/>
                <a:ea typeface="Times New Roman" panose="02020603050405020304" pitchFamily="18" charset="0"/>
              </a:rPr>
              <a:t>Eastern Shore Coalition Against Domestic Violence gets $</a:t>
            </a:r>
            <a:r>
              <a:rPr lang="en-US" sz="2000" b="0" i="0" dirty="0">
                <a:solidFill>
                  <a:srgbClr val="333333"/>
                </a:solidFill>
                <a:effectLst/>
                <a:latin typeface="+mn-lt"/>
              </a:rPr>
              <a:t>114,000 from DSS GF funds the first year for operational support and infrastructure for the organization’s s programs and administrative operations</a:t>
            </a:r>
            <a:endParaRPr lang="en-US" sz="2000" dirty="0">
              <a:latin typeface="+mn-lt"/>
            </a:endParaRPr>
          </a:p>
          <a:p>
            <a:endParaRPr lang="en-US" sz="2400" dirty="0">
              <a:solidFill>
                <a:srgbClr val="000000"/>
              </a:solidFill>
            </a:endParaRPr>
          </a:p>
        </p:txBody>
      </p:sp>
      <p:sp>
        <p:nvSpPr>
          <p:cNvPr id="3" name="Slide Number Placeholder 2"/>
          <p:cNvSpPr>
            <a:spLocks noGrp="1"/>
          </p:cNvSpPr>
          <p:nvPr>
            <p:ph type="sldNum" sz="quarter" idx="12"/>
          </p:nvPr>
        </p:nvSpPr>
        <p:spPr>
          <a:xfrm>
            <a:off x="11421254" y="6416675"/>
            <a:ext cx="609600" cy="441325"/>
          </a:xfrm>
        </p:spPr>
        <p:txBody>
          <a:bodyPr/>
          <a:lstStyle/>
          <a:p>
            <a:fld id="{B31850C2-6145-4A13-8542-AF3ABE2764AE}" type="slidenum">
              <a:rPr lang="en-US" smtClean="0"/>
              <a:pPr/>
              <a:t>19</a:t>
            </a:fld>
            <a:endParaRPr lang="en-US" dirty="0"/>
          </a:p>
        </p:txBody>
      </p:sp>
      <p:pic>
        <p:nvPicPr>
          <p:cNvPr id="5" name="Google Shape;92;g187e94b740b_0_0">
            <a:extLst>
              <a:ext uri="{FF2B5EF4-FFF2-40B4-BE49-F238E27FC236}">
                <a16:creationId xmlns:a16="http://schemas.microsoft.com/office/drawing/2014/main" id="{B2004885-27BF-2E43-B56E-1AE1FD45ADCC}"/>
              </a:ext>
            </a:extLst>
          </p:cNvPr>
          <p:cNvPicPr preferRelativeResize="0"/>
          <p:nvPr/>
        </p:nvPicPr>
        <p:blipFill>
          <a:blip r:embed="rId3">
            <a:alphaModFix/>
          </a:blip>
          <a:stretch>
            <a:fillRect/>
          </a:stretch>
        </p:blipFill>
        <p:spPr>
          <a:xfrm>
            <a:off x="300" y="5865175"/>
            <a:ext cx="1329801" cy="996801"/>
          </a:xfrm>
          <a:prstGeom prst="rect">
            <a:avLst/>
          </a:prstGeom>
          <a:noFill/>
          <a:ln>
            <a:noFill/>
          </a:ln>
        </p:spPr>
      </p:pic>
      <p:sp>
        <p:nvSpPr>
          <p:cNvPr id="6" name="Google Shape;113;p2">
            <a:extLst>
              <a:ext uri="{FF2B5EF4-FFF2-40B4-BE49-F238E27FC236}">
                <a16:creationId xmlns:a16="http://schemas.microsoft.com/office/drawing/2014/main" id="{4D880D22-C609-8A4F-8F32-67D205F23255}"/>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393763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4D945-DA1A-514E-AB65-7FB83E41BF3E}"/>
              </a:ext>
            </a:extLst>
          </p:cNvPr>
          <p:cNvSpPr>
            <a:spLocks noGrp="1"/>
          </p:cNvSpPr>
          <p:nvPr>
            <p:ph type="title"/>
          </p:nvPr>
        </p:nvSpPr>
        <p:spPr/>
        <p:txBody>
          <a:bodyPr/>
          <a:lstStyle/>
          <a:p>
            <a:r>
              <a:rPr lang="en-US" b="1" dirty="0"/>
              <a:t>Our Panelists</a:t>
            </a:r>
          </a:p>
        </p:txBody>
      </p:sp>
      <p:sp>
        <p:nvSpPr>
          <p:cNvPr id="3" name="Content Placeholder 2">
            <a:extLst>
              <a:ext uri="{FF2B5EF4-FFF2-40B4-BE49-F238E27FC236}">
                <a16:creationId xmlns:a16="http://schemas.microsoft.com/office/drawing/2014/main" id="{C52D1793-3EB9-BE48-BD28-8036788D0A19}"/>
              </a:ext>
            </a:extLst>
          </p:cNvPr>
          <p:cNvSpPr>
            <a:spLocks noGrp="1"/>
          </p:cNvSpPr>
          <p:nvPr>
            <p:ph idx="1"/>
          </p:nvPr>
        </p:nvSpPr>
        <p:spPr/>
        <p:txBody>
          <a:bodyPr>
            <a:normAutofit/>
          </a:bodyPr>
          <a:lstStyle/>
          <a:p>
            <a:r>
              <a:rPr lang="en-US" dirty="0">
                <a:solidFill>
                  <a:srgbClr val="222222"/>
                </a:solidFill>
                <a:latin typeface="Arial" panose="020B0604020202020204" pitchFamily="34" charset="0"/>
              </a:rPr>
              <a:t>Melina Milazzo, National Network to End Domestic Violence</a:t>
            </a:r>
          </a:p>
          <a:p>
            <a:endParaRPr lang="en-US" dirty="0"/>
          </a:p>
          <a:p>
            <a:r>
              <a:rPr lang="en-US" dirty="0" err="1">
                <a:solidFill>
                  <a:srgbClr val="222222"/>
                </a:solidFill>
                <a:latin typeface="Arial" panose="020B0604020202020204" pitchFamily="34" charset="0"/>
              </a:rPr>
              <a:t>Susheela</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Varky</a:t>
            </a:r>
            <a:r>
              <a:rPr lang="en-US" dirty="0">
                <a:solidFill>
                  <a:srgbClr val="222222"/>
                </a:solidFill>
                <a:latin typeface="Arial" panose="020B0604020202020204" pitchFamily="34" charset="0"/>
              </a:rPr>
              <a:t>, Virginia Poverty Law Center</a:t>
            </a:r>
          </a:p>
          <a:p>
            <a:pPr marL="0" indent="0">
              <a:buNone/>
            </a:pPr>
            <a:endParaRPr lang="en-US" dirty="0">
              <a:solidFill>
                <a:srgbClr val="222222"/>
              </a:solidFill>
              <a:latin typeface="Arial" panose="020B0604020202020204" pitchFamily="34" charset="0"/>
            </a:endParaRPr>
          </a:p>
          <a:p>
            <a:r>
              <a:rPr lang="en-US" dirty="0"/>
              <a:t>Michelle Lyon </a:t>
            </a:r>
            <a:r>
              <a:rPr lang="en-US" dirty="0" err="1"/>
              <a:t>Drumbl</a:t>
            </a:r>
            <a:r>
              <a:rPr lang="en-US" dirty="0"/>
              <a:t>, Washington and Lee Law School</a:t>
            </a:r>
          </a:p>
          <a:p>
            <a:pPr marL="114300" indent="0">
              <a:buNone/>
            </a:pPr>
            <a:endParaRPr lang="en-US" dirty="0"/>
          </a:p>
          <a:p>
            <a:r>
              <a:rPr lang="en-US" dirty="0"/>
              <a:t>Moderated by Laura </a:t>
            </a:r>
            <a:r>
              <a:rPr lang="en-US" dirty="0" err="1"/>
              <a:t>Meis</a:t>
            </a:r>
            <a:r>
              <a:rPr lang="en-US" dirty="0"/>
              <a:t>, </a:t>
            </a:r>
            <a:r>
              <a:rPr lang="en-US" b="0" i="0" dirty="0">
                <a:solidFill>
                  <a:srgbClr val="222222"/>
                </a:solidFill>
                <a:effectLst/>
                <a:latin typeface="Arial" panose="020B0604020202020204" pitchFamily="34" charset="0"/>
              </a:rPr>
              <a:t>McGuireWoods, LLP</a:t>
            </a:r>
            <a:endParaRPr lang="en-US" dirty="0"/>
          </a:p>
          <a:p>
            <a:endParaRPr lang="en-US" dirty="0"/>
          </a:p>
        </p:txBody>
      </p:sp>
      <p:pic>
        <p:nvPicPr>
          <p:cNvPr id="7" name="Google Shape;92;g187e94b740b_0_0">
            <a:extLst>
              <a:ext uri="{FF2B5EF4-FFF2-40B4-BE49-F238E27FC236}">
                <a16:creationId xmlns:a16="http://schemas.microsoft.com/office/drawing/2014/main" id="{DAEC41BA-98FF-AE4D-9370-D5A27E8FBE4C}"/>
              </a:ext>
            </a:extLst>
          </p:cNvPr>
          <p:cNvPicPr preferRelativeResize="0"/>
          <p:nvPr/>
        </p:nvPicPr>
        <p:blipFill>
          <a:blip r:embed="rId2">
            <a:alphaModFix/>
          </a:blip>
          <a:stretch>
            <a:fillRect/>
          </a:stretch>
        </p:blipFill>
        <p:spPr>
          <a:xfrm>
            <a:off x="300" y="5865175"/>
            <a:ext cx="1329801" cy="996801"/>
          </a:xfrm>
          <a:prstGeom prst="rect">
            <a:avLst/>
          </a:prstGeom>
          <a:noFill/>
          <a:ln>
            <a:noFill/>
          </a:ln>
        </p:spPr>
      </p:pic>
      <p:sp>
        <p:nvSpPr>
          <p:cNvPr id="9" name="Google Shape;113;p2">
            <a:extLst>
              <a:ext uri="{FF2B5EF4-FFF2-40B4-BE49-F238E27FC236}">
                <a16:creationId xmlns:a16="http://schemas.microsoft.com/office/drawing/2014/main" id="{BE1BCD21-177F-484F-9E40-51E75FE91600}"/>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4212324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7088" y="545926"/>
            <a:ext cx="8534400" cy="480446"/>
          </a:xfrm>
        </p:spPr>
        <p:txBody>
          <a:bodyPr>
            <a:noAutofit/>
          </a:bodyPr>
          <a:lstStyle/>
          <a:p>
            <a:r>
              <a:rPr lang="en-US" sz="3200" dirty="0">
                <a:solidFill>
                  <a:srgbClr val="CC6600"/>
                </a:solidFill>
                <a:latin typeface="+mn-lt"/>
              </a:rPr>
              <a:t>2022: Virginia Sexual and Domestic Violence Victim Fund</a:t>
            </a:r>
          </a:p>
        </p:txBody>
      </p:sp>
      <p:sp>
        <p:nvSpPr>
          <p:cNvPr id="4" name="Content Placeholder 3"/>
          <p:cNvSpPr>
            <a:spLocks noGrp="1"/>
          </p:cNvSpPr>
          <p:nvPr>
            <p:ph idx="1"/>
          </p:nvPr>
        </p:nvSpPr>
        <p:spPr>
          <a:xfrm>
            <a:off x="1844040" y="1948143"/>
            <a:ext cx="8503920" cy="2833719"/>
          </a:xfrm>
        </p:spPr>
        <p:txBody>
          <a:bodyPr>
            <a:noAutofit/>
          </a:bodyPr>
          <a:lstStyle/>
          <a:p>
            <a:pPr marL="342900" indent="-342900">
              <a:buFont typeface="Arial" panose="020B0604020202020204" pitchFamily="34" charset="0"/>
              <a:buChar char="•"/>
            </a:pPr>
            <a:r>
              <a:rPr lang="en-US" sz="2400" dirty="0">
                <a:latin typeface="+mn-lt"/>
              </a:rPr>
              <a:t>The budget allots $1.4M for the first year and $1.4M for the second year from the GF to support the Virginia Sexual and Domestic Violence Victim Fund. This expanded purposes includes costs associated with FNEs and SANEs, with at least $500,000 each year for sexual assault service providers and hospitals for these purposes.</a:t>
            </a:r>
          </a:p>
          <a:p>
            <a:endParaRPr lang="en-US" sz="2400" dirty="0">
              <a:solidFill>
                <a:srgbClr val="000000"/>
              </a:solidFill>
            </a:endParaRPr>
          </a:p>
        </p:txBody>
      </p:sp>
      <p:sp>
        <p:nvSpPr>
          <p:cNvPr id="3" name="Slide Number Placeholder 2"/>
          <p:cNvSpPr>
            <a:spLocks noGrp="1"/>
          </p:cNvSpPr>
          <p:nvPr>
            <p:ph type="sldNum" sz="quarter" idx="12"/>
          </p:nvPr>
        </p:nvSpPr>
        <p:spPr>
          <a:xfrm>
            <a:off x="11421254" y="6416675"/>
            <a:ext cx="609600" cy="441325"/>
          </a:xfrm>
        </p:spPr>
        <p:txBody>
          <a:bodyPr/>
          <a:lstStyle/>
          <a:p>
            <a:fld id="{B31850C2-6145-4A13-8542-AF3ABE2764AE}" type="slidenum">
              <a:rPr lang="en-US" smtClean="0"/>
              <a:pPr/>
              <a:t>20</a:t>
            </a:fld>
            <a:endParaRPr lang="en-US" dirty="0"/>
          </a:p>
        </p:txBody>
      </p:sp>
      <p:pic>
        <p:nvPicPr>
          <p:cNvPr id="5" name="Google Shape;92;g187e94b740b_0_0">
            <a:extLst>
              <a:ext uri="{FF2B5EF4-FFF2-40B4-BE49-F238E27FC236}">
                <a16:creationId xmlns:a16="http://schemas.microsoft.com/office/drawing/2014/main" id="{E3A3F55B-562B-5841-BAE1-696F48B4EFC4}"/>
              </a:ext>
            </a:extLst>
          </p:cNvPr>
          <p:cNvPicPr preferRelativeResize="0"/>
          <p:nvPr/>
        </p:nvPicPr>
        <p:blipFill>
          <a:blip r:embed="rId3">
            <a:alphaModFix/>
          </a:blip>
          <a:stretch>
            <a:fillRect/>
          </a:stretch>
        </p:blipFill>
        <p:spPr>
          <a:xfrm>
            <a:off x="300" y="5865175"/>
            <a:ext cx="1329801" cy="996801"/>
          </a:xfrm>
          <a:prstGeom prst="rect">
            <a:avLst/>
          </a:prstGeom>
          <a:noFill/>
          <a:ln>
            <a:noFill/>
          </a:ln>
        </p:spPr>
      </p:pic>
      <p:sp>
        <p:nvSpPr>
          <p:cNvPr id="6" name="Google Shape;113;p2">
            <a:extLst>
              <a:ext uri="{FF2B5EF4-FFF2-40B4-BE49-F238E27FC236}">
                <a16:creationId xmlns:a16="http://schemas.microsoft.com/office/drawing/2014/main" id="{AE7DEA1E-E8C1-4646-B674-33989FA063A6}"/>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19040415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C2AED97-C7FA-4B82-89D6-C60F05F7F3DA}"/>
              </a:ext>
            </a:extLst>
          </p:cNvPr>
          <p:cNvSpPr>
            <a:spLocks noGrp="1"/>
          </p:cNvSpPr>
          <p:nvPr>
            <p:ph type="sldNum" sz="quarter" idx="16"/>
          </p:nvPr>
        </p:nvSpPr>
        <p:spPr/>
        <p:txBody>
          <a:bodyPr/>
          <a:lstStyle/>
          <a:p>
            <a:fld id="{6F4F6840-7419-A24A-A696-AF1A194E8719}" type="slidenum">
              <a:rPr lang="en-US" smtClean="0"/>
              <a:pPr/>
              <a:t>21</a:t>
            </a:fld>
            <a:endParaRPr lang="en-US" dirty="0"/>
          </a:p>
        </p:txBody>
      </p:sp>
      <p:sp>
        <p:nvSpPr>
          <p:cNvPr id="8" name="Text Placeholder 7">
            <a:extLst>
              <a:ext uri="{FF2B5EF4-FFF2-40B4-BE49-F238E27FC236}">
                <a16:creationId xmlns:a16="http://schemas.microsoft.com/office/drawing/2014/main" id="{1A7AB728-7AE8-455C-851F-FFEB565985F9}"/>
              </a:ext>
            </a:extLst>
          </p:cNvPr>
          <p:cNvSpPr>
            <a:spLocks noGrp="1"/>
          </p:cNvSpPr>
          <p:nvPr>
            <p:ph type="body" sz="quarter" idx="18"/>
          </p:nvPr>
        </p:nvSpPr>
        <p:spPr>
          <a:xfrm>
            <a:off x="2344025" y="1996268"/>
            <a:ext cx="7500937" cy="1957388"/>
          </a:xfrm>
        </p:spPr>
        <p:txBody>
          <a:bodyPr>
            <a:normAutofit fontScale="77500" lnSpcReduction="20000"/>
          </a:bodyPr>
          <a:lstStyle/>
          <a:p>
            <a:r>
              <a:rPr lang="en-US" dirty="0">
                <a:latin typeface="+mn-lt"/>
              </a:rPr>
              <a:t>2022 Virginia General Assembly:</a:t>
            </a:r>
          </a:p>
          <a:p>
            <a:r>
              <a:rPr lang="en-US" dirty="0">
                <a:latin typeface="+mn-lt"/>
              </a:rPr>
              <a:t>Bill carried over to 2023</a:t>
            </a:r>
          </a:p>
        </p:txBody>
      </p:sp>
    </p:spTree>
    <p:extLst>
      <p:ext uri="{BB962C8B-B14F-4D97-AF65-F5344CB8AC3E}">
        <p14:creationId xmlns:p14="http://schemas.microsoft.com/office/powerpoint/2010/main" val="14981622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7088" y="539646"/>
            <a:ext cx="10564768" cy="899410"/>
          </a:xfrm>
        </p:spPr>
        <p:txBody>
          <a:bodyPr>
            <a:noAutofit/>
          </a:bodyPr>
          <a:lstStyle/>
          <a:p>
            <a:r>
              <a:rPr lang="en-US" sz="2800" dirty="0">
                <a:solidFill>
                  <a:srgbClr val="CC6600"/>
                </a:solidFill>
                <a:latin typeface="+mn-lt"/>
              </a:rPr>
              <a:t>HB 713 CARRIED OVER TO 2023: Bill to criminalize “Coercive Control” and to include it in the Definition of Family Abuse</a:t>
            </a:r>
          </a:p>
        </p:txBody>
      </p:sp>
      <p:sp>
        <p:nvSpPr>
          <p:cNvPr id="4" name="Content Placeholder 3"/>
          <p:cNvSpPr>
            <a:spLocks noGrp="1"/>
          </p:cNvSpPr>
          <p:nvPr>
            <p:ph idx="1"/>
          </p:nvPr>
        </p:nvSpPr>
        <p:spPr>
          <a:xfrm>
            <a:off x="1382376" y="2188564"/>
            <a:ext cx="10070126" cy="2638270"/>
          </a:xfrm>
        </p:spPr>
        <p:txBody>
          <a:bodyPr>
            <a:noAutofit/>
          </a:bodyPr>
          <a:lstStyle/>
          <a:p>
            <a:pPr lvl="1">
              <a:lnSpc>
                <a:spcPct val="102000"/>
              </a:lnSpc>
              <a:spcBef>
                <a:spcPts val="0"/>
              </a:spcBef>
            </a:pPr>
            <a:r>
              <a:rPr lang="en-US" sz="2400" b="1" dirty="0">
                <a:effectLst/>
                <a:latin typeface="+mn-lt"/>
                <a:ea typeface="Calibri" panose="020F0502020204030204" pitchFamily="34" charset="0"/>
              </a:rPr>
              <a:t>HB 713 </a:t>
            </a:r>
            <a:r>
              <a:rPr lang="en-US" sz="2400" dirty="0">
                <a:effectLst/>
                <a:latin typeface="+mn-lt"/>
                <a:ea typeface="Calibri" panose="020F0502020204030204" pitchFamily="34" charset="0"/>
              </a:rPr>
              <a:t>(Delegate Mark L. </a:t>
            </a:r>
            <a:r>
              <a:rPr lang="en-US" sz="2400" dirty="0">
                <a:latin typeface="+mn-lt"/>
                <a:ea typeface="Calibri" panose="020F0502020204030204" pitchFamily="34" charset="0"/>
              </a:rPr>
              <a:t>Keam</a:t>
            </a:r>
            <a:r>
              <a:rPr lang="en-US" sz="2400" dirty="0">
                <a:effectLst/>
                <a:latin typeface="+mn-lt"/>
                <a:ea typeface="Calibri" panose="020F0502020204030204" pitchFamily="34" charset="0"/>
              </a:rPr>
              <a:t>), if passed, would have made </a:t>
            </a:r>
            <a:r>
              <a:rPr lang="en-US" sz="2400" dirty="0">
                <a:solidFill>
                  <a:srgbClr val="000000"/>
                </a:solidFill>
                <a:effectLst/>
                <a:latin typeface="+mn-lt"/>
                <a:ea typeface="Times New Roman" panose="02020603050405020304" pitchFamily="18" charset="0"/>
              </a:rPr>
              <a:t>it a Class 1 misdemeanor for a person to engage in “coercive control” of a family or household member </a:t>
            </a:r>
            <a:r>
              <a:rPr lang="en-US" sz="2400" u="sng" dirty="0">
                <a:solidFill>
                  <a:srgbClr val="000000"/>
                </a:solidFill>
                <a:effectLst/>
                <a:latin typeface="+mn-lt"/>
                <a:ea typeface="Times New Roman" panose="02020603050405020304" pitchFamily="18" charset="0"/>
              </a:rPr>
              <a:t>and</a:t>
            </a:r>
            <a:r>
              <a:rPr lang="en-US" sz="2400" dirty="0">
                <a:solidFill>
                  <a:srgbClr val="000000"/>
                </a:solidFill>
                <a:effectLst/>
                <a:latin typeface="+mn-lt"/>
                <a:ea typeface="Times New Roman" panose="02020603050405020304" pitchFamily="18" charset="0"/>
              </a:rPr>
              <a:t> would have added “</a:t>
            </a:r>
            <a:r>
              <a:rPr lang="en-US" sz="2400" dirty="0">
                <a:solidFill>
                  <a:srgbClr val="000000"/>
                </a:solidFill>
                <a:latin typeface="+mn-lt"/>
                <a:ea typeface="Times New Roman" panose="02020603050405020304" pitchFamily="18" charset="0"/>
              </a:rPr>
              <a:t>coercive control” to the definition of </a:t>
            </a:r>
            <a:r>
              <a:rPr lang="en-US" sz="2400" dirty="0">
                <a:solidFill>
                  <a:srgbClr val="000000"/>
                </a:solidFill>
                <a:effectLst/>
                <a:latin typeface="+mn-lt"/>
                <a:ea typeface="Times New Roman" panose="02020603050405020304" pitchFamily="18" charset="0"/>
              </a:rPr>
              <a:t>family abuse as a </a:t>
            </a:r>
            <a:r>
              <a:rPr lang="en-US" sz="2400" dirty="0">
                <a:solidFill>
                  <a:srgbClr val="000000"/>
                </a:solidFill>
                <a:latin typeface="+mn-lt"/>
                <a:ea typeface="Times New Roman" panose="02020603050405020304" pitchFamily="18" charset="0"/>
              </a:rPr>
              <a:t>basis to issue a PO.  </a:t>
            </a:r>
          </a:p>
          <a:p>
            <a:pPr lvl="1">
              <a:lnSpc>
                <a:spcPct val="102000"/>
              </a:lnSpc>
              <a:spcBef>
                <a:spcPts val="0"/>
              </a:spcBef>
            </a:pPr>
            <a:endParaRPr lang="en-US" sz="2400" dirty="0">
              <a:solidFill>
                <a:srgbClr val="000000"/>
              </a:solidFill>
              <a:latin typeface="Tisa Offc Serif Pro" panose="02010504030101020102" pitchFamily="2" charset="0"/>
              <a:ea typeface="Times New Roman" panose="02020603050405020304" pitchFamily="18" charset="0"/>
            </a:endParaRPr>
          </a:p>
          <a:p>
            <a:pPr marR="0" lvl="1">
              <a:lnSpc>
                <a:spcPct val="102000"/>
              </a:lnSpc>
              <a:spcBef>
                <a:spcPts val="0"/>
              </a:spcBef>
              <a:spcAft>
                <a:spcPts val="0"/>
              </a:spcAft>
            </a:pPr>
            <a:endParaRPr lang="en-US" sz="2400" dirty="0">
              <a:solidFill>
                <a:srgbClr val="000000"/>
              </a:solidFill>
            </a:endParaRPr>
          </a:p>
        </p:txBody>
      </p:sp>
      <p:sp>
        <p:nvSpPr>
          <p:cNvPr id="3" name="Slide Number Placeholder 2"/>
          <p:cNvSpPr>
            <a:spLocks noGrp="1"/>
          </p:cNvSpPr>
          <p:nvPr>
            <p:ph type="sldNum" sz="quarter" idx="12"/>
          </p:nvPr>
        </p:nvSpPr>
        <p:spPr>
          <a:xfrm>
            <a:off x="11421254" y="6416675"/>
            <a:ext cx="609600" cy="441325"/>
          </a:xfrm>
        </p:spPr>
        <p:txBody>
          <a:bodyPr/>
          <a:lstStyle/>
          <a:p>
            <a:fld id="{B31850C2-6145-4A13-8542-AF3ABE2764AE}" type="slidenum">
              <a:rPr lang="en-US" smtClean="0"/>
              <a:pPr/>
              <a:t>22</a:t>
            </a:fld>
            <a:endParaRPr lang="en-US" dirty="0"/>
          </a:p>
        </p:txBody>
      </p:sp>
      <p:pic>
        <p:nvPicPr>
          <p:cNvPr id="5" name="Google Shape;92;g187e94b740b_0_0">
            <a:extLst>
              <a:ext uri="{FF2B5EF4-FFF2-40B4-BE49-F238E27FC236}">
                <a16:creationId xmlns:a16="http://schemas.microsoft.com/office/drawing/2014/main" id="{D48D7C30-64AE-854D-8F78-5EDA06CACF7C}"/>
              </a:ext>
            </a:extLst>
          </p:cNvPr>
          <p:cNvPicPr preferRelativeResize="0"/>
          <p:nvPr/>
        </p:nvPicPr>
        <p:blipFill>
          <a:blip r:embed="rId3">
            <a:alphaModFix/>
          </a:blip>
          <a:stretch>
            <a:fillRect/>
          </a:stretch>
        </p:blipFill>
        <p:spPr>
          <a:xfrm>
            <a:off x="300" y="5865175"/>
            <a:ext cx="1329801" cy="996801"/>
          </a:xfrm>
          <a:prstGeom prst="rect">
            <a:avLst/>
          </a:prstGeom>
          <a:noFill/>
          <a:ln>
            <a:noFill/>
          </a:ln>
        </p:spPr>
      </p:pic>
      <p:sp>
        <p:nvSpPr>
          <p:cNvPr id="6" name="Google Shape;113;p2">
            <a:extLst>
              <a:ext uri="{FF2B5EF4-FFF2-40B4-BE49-F238E27FC236}">
                <a16:creationId xmlns:a16="http://schemas.microsoft.com/office/drawing/2014/main" id="{13FB2217-1D2A-0941-8594-42A1BE2E1E10}"/>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41737925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7248" y="539646"/>
            <a:ext cx="11029480" cy="899410"/>
          </a:xfrm>
        </p:spPr>
        <p:txBody>
          <a:bodyPr>
            <a:noAutofit/>
          </a:bodyPr>
          <a:lstStyle/>
          <a:p>
            <a:r>
              <a:rPr lang="en-US" sz="2800" dirty="0">
                <a:solidFill>
                  <a:srgbClr val="CC6600"/>
                </a:solidFill>
                <a:latin typeface="+mn-lt"/>
              </a:rPr>
              <a:t>CARRIED OVER TO 2023: Bill to criminalize “Coercive Control” and to include it in the Definition of Family Abuse (cont’d)</a:t>
            </a:r>
          </a:p>
        </p:txBody>
      </p:sp>
      <p:sp>
        <p:nvSpPr>
          <p:cNvPr id="4" name="Content Placeholder 3"/>
          <p:cNvSpPr>
            <a:spLocks noGrp="1"/>
          </p:cNvSpPr>
          <p:nvPr>
            <p:ph idx="1"/>
          </p:nvPr>
        </p:nvSpPr>
        <p:spPr>
          <a:xfrm>
            <a:off x="1210838" y="1951959"/>
            <a:ext cx="10511470" cy="4290320"/>
          </a:xfrm>
        </p:spPr>
        <p:txBody>
          <a:bodyPr>
            <a:noAutofit/>
          </a:bodyPr>
          <a:lstStyle/>
          <a:p>
            <a:pPr lvl="1">
              <a:lnSpc>
                <a:spcPct val="102000"/>
              </a:lnSpc>
              <a:spcBef>
                <a:spcPts val="0"/>
              </a:spcBef>
            </a:pPr>
            <a:r>
              <a:rPr lang="en-US" sz="2000" dirty="0">
                <a:solidFill>
                  <a:srgbClr val="000000"/>
                </a:solidFill>
                <a:latin typeface="+mn-lt"/>
                <a:ea typeface="Times New Roman" panose="02020603050405020304" pitchFamily="18" charset="0"/>
              </a:rPr>
              <a:t>HB 713 language</a:t>
            </a:r>
            <a:r>
              <a:rPr lang="en-US" sz="2000" i="1" dirty="0">
                <a:solidFill>
                  <a:srgbClr val="000000"/>
                </a:solidFill>
                <a:latin typeface="+mn-lt"/>
                <a:ea typeface="Times New Roman" panose="02020603050405020304" pitchFamily="18" charset="0"/>
              </a:rPr>
              <a:t>:  </a:t>
            </a:r>
            <a:r>
              <a:rPr lang="en-US" sz="2000" i="1" dirty="0">
                <a:effectLst/>
                <a:latin typeface="+mn-lt"/>
                <a:ea typeface="Times New Roman" panose="02020603050405020304" pitchFamily="18" charset="0"/>
              </a:rPr>
              <a:t>"Coercive control" means a pattern of behavior that unreasonably interferes with a person's free will and personal liberty. Acts of coercive control include unreasonably engaging in any of the following: </a:t>
            </a:r>
          </a:p>
          <a:p>
            <a:pPr marL="914400" lvl="1" indent="-457200">
              <a:lnSpc>
                <a:spcPct val="102000"/>
              </a:lnSpc>
              <a:spcBef>
                <a:spcPts val="0"/>
              </a:spcBef>
              <a:buAutoNum type="arabicPeriod"/>
            </a:pPr>
            <a:r>
              <a:rPr lang="en-US" sz="2000" i="1" dirty="0">
                <a:effectLst/>
                <a:latin typeface="+mn-lt"/>
                <a:ea typeface="Times New Roman" panose="02020603050405020304" pitchFamily="18" charset="0"/>
              </a:rPr>
              <a:t>Isolating the other party from friends, relatives, or other sources of support; </a:t>
            </a:r>
          </a:p>
          <a:p>
            <a:pPr marL="914400" lvl="1" indent="-457200">
              <a:lnSpc>
                <a:spcPct val="102000"/>
              </a:lnSpc>
              <a:spcBef>
                <a:spcPts val="0"/>
              </a:spcBef>
              <a:buAutoNum type="arabicPeriod"/>
            </a:pPr>
            <a:r>
              <a:rPr lang="en-US" sz="2000" i="1" dirty="0">
                <a:effectLst/>
                <a:latin typeface="+mn-lt"/>
                <a:ea typeface="Times New Roman" panose="02020603050405020304" pitchFamily="18" charset="0"/>
              </a:rPr>
              <a:t>Depriving the other party of basic necessities;</a:t>
            </a:r>
          </a:p>
          <a:p>
            <a:pPr marL="914400" lvl="1" indent="-457200">
              <a:lnSpc>
                <a:spcPct val="102000"/>
              </a:lnSpc>
              <a:spcBef>
                <a:spcPts val="0"/>
              </a:spcBef>
              <a:buAutoNum type="arabicPeriod"/>
            </a:pPr>
            <a:r>
              <a:rPr lang="en-US" sz="2000" i="1" dirty="0">
                <a:effectLst/>
                <a:latin typeface="+mn-lt"/>
                <a:ea typeface="Times New Roman" panose="02020603050405020304" pitchFamily="18" charset="0"/>
              </a:rPr>
              <a:t>Controlling, regulating, or monitoring the other party's movements, communications, daily behavior, finances, economic resources, or access to services; </a:t>
            </a:r>
          </a:p>
          <a:p>
            <a:pPr marL="914400" lvl="1" indent="-457200">
              <a:lnSpc>
                <a:spcPct val="102000"/>
              </a:lnSpc>
              <a:spcBef>
                <a:spcPts val="0"/>
              </a:spcBef>
              <a:buAutoNum type="arabicPeriod"/>
            </a:pPr>
            <a:r>
              <a:rPr lang="en-US" sz="2000" i="1" dirty="0">
                <a:effectLst/>
                <a:latin typeface="+mn-lt"/>
                <a:ea typeface="Times New Roman" panose="02020603050405020304" pitchFamily="18" charset="0"/>
              </a:rPr>
              <a:t>Compelling the other party by force, threat of force, or intimidation, including threats based on actual or suspected immigration status, to engage in conduct from which the other party has a right to abstain or to abstain from conduct in which the other party has a right to engage; or</a:t>
            </a:r>
          </a:p>
          <a:p>
            <a:pPr marL="914400" lvl="1" indent="-457200">
              <a:lnSpc>
                <a:spcPct val="102000"/>
              </a:lnSpc>
              <a:spcBef>
                <a:spcPts val="0"/>
              </a:spcBef>
              <a:buAutoNum type="arabicPeriod"/>
            </a:pPr>
            <a:r>
              <a:rPr lang="en-US" sz="2000" i="1" dirty="0">
                <a:effectLst/>
                <a:latin typeface="+mn-lt"/>
                <a:ea typeface="Times New Roman" panose="02020603050405020304" pitchFamily="18" charset="0"/>
              </a:rPr>
              <a:t>Committing or threatening to commit cruelty to animals that intimidates the other party.</a:t>
            </a:r>
          </a:p>
          <a:p>
            <a:pPr lvl="1">
              <a:lnSpc>
                <a:spcPct val="102000"/>
              </a:lnSpc>
              <a:spcBef>
                <a:spcPts val="0"/>
              </a:spcBef>
            </a:pPr>
            <a:endParaRPr lang="en-US" sz="2400" dirty="0">
              <a:effectLst/>
              <a:latin typeface="Tisa Offc Serif Pro" panose="02010504030101020102" pitchFamily="2" charset="0"/>
              <a:ea typeface="Times New Roman" panose="02020603050405020304" pitchFamily="18" charset="0"/>
            </a:endParaRPr>
          </a:p>
          <a:p>
            <a:pPr marR="0" lvl="1">
              <a:lnSpc>
                <a:spcPct val="102000"/>
              </a:lnSpc>
              <a:spcBef>
                <a:spcPts val="0"/>
              </a:spcBef>
              <a:spcAft>
                <a:spcPts val="0"/>
              </a:spcAft>
            </a:pPr>
            <a:endParaRPr lang="en-US" sz="2400" dirty="0">
              <a:solidFill>
                <a:srgbClr val="000000"/>
              </a:solidFill>
            </a:endParaRPr>
          </a:p>
        </p:txBody>
      </p:sp>
      <p:sp>
        <p:nvSpPr>
          <p:cNvPr id="3" name="Slide Number Placeholder 2"/>
          <p:cNvSpPr>
            <a:spLocks noGrp="1"/>
          </p:cNvSpPr>
          <p:nvPr>
            <p:ph type="sldNum" sz="quarter" idx="12"/>
          </p:nvPr>
        </p:nvSpPr>
        <p:spPr>
          <a:xfrm>
            <a:off x="11421254" y="6416675"/>
            <a:ext cx="609600" cy="441325"/>
          </a:xfrm>
        </p:spPr>
        <p:txBody>
          <a:bodyPr/>
          <a:lstStyle/>
          <a:p>
            <a:fld id="{B31850C2-6145-4A13-8542-AF3ABE2764AE}" type="slidenum">
              <a:rPr lang="en-US" smtClean="0"/>
              <a:pPr/>
              <a:t>23</a:t>
            </a:fld>
            <a:endParaRPr lang="en-US" dirty="0"/>
          </a:p>
        </p:txBody>
      </p:sp>
      <p:pic>
        <p:nvPicPr>
          <p:cNvPr id="5" name="Google Shape;92;g187e94b740b_0_0">
            <a:extLst>
              <a:ext uri="{FF2B5EF4-FFF2-40B4-BE49-F238E27FC236}">
                <a16:creationId xmlns:a16="http://schemas.microsoft.com/office/drawing/2014/main" id="{75C7EA71-5CD2-4444-9265-02F93C0090FC}"/>
              </a:ext>
            </a:extLst>
          </p:cNvPr>
          <p:cNvPicPr preferRelativeResize="0"/>
          <p:nvPr/>
        </p:nvPicPr>
        <p:blipFill>
          <a:blip r:embed="rId3">
            <a:alphaModFix/>
          </a:blip>
          <a:stretch>
            <a:fillRect/>
          </a:stretch>
        </p:blipFill>
        <p:spPr>
          <a:xfrm>
            <a:off x="300" y="5865175"/>
            <a:ext cx="1329801" cy="996801"/>
          </a:xfrm>
          <a:prstGeom prst="rect">
            <a:avLst/>
          </a:prstGeom>
          <a:noFill/>
          <a:ln>
            <a:noFill/>
          </a:ln>
        </p:spPr>
      </p:pic>
      <p:sp>
        <p:nvSpPr>
          <p:cNvPr id="6" name="Google Shape;113;p2">
            <a:extLst>
              <a:ext uri="{FF2B5EF4-FFF2-40B4-BE49-F238E27FC236}">
                <a16:creationId xmlns:a16="http://schemas.microsoft.com/office/drawing/2014/main" id="{051E0176-6DB8-5E4E-8443-C0BE2089D960}"/>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4876103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7088" y="539646"/>
            <a:ext cx="10564768" cy="899410"/>
          </a:xfrm>
        </p:spPr>
        <p:txBody>
          <a:bodyPr>
            <a:noAutofit/>
          </a:bodyPr>
          <a:lstStyle/>
          <a:p>
            <a:r>
              <a:rPr lang="en-US" sz="2800" dirty="0">
                <a:solidFill>
                  <a:srgbClr val="CC6600"/>
                </a:solidFill>
                <a:latin typeface="+mn-lt"/>
              </a:rPr>
              <a:t>CARRIED OVER TO 2023: Bill to criminalize “Coercive Control” and to include it in the Definition of Family Abuse (cont’d)</a:t>
            </a:r>
          </a:p>
        </p:txBody>
      </p:sp>
      <p:sp>
        <p:nvSpPr>
          <p:cNvPr id="4" name="Content Placeholder 3"/>
          <p:cNvSpPr>
            <a:spLocks noGrp="1"/>
          </p:cNvSpPr>
          <p:nvPr>
            <p:ph idx="1"/>
          </p:nvPr>
        </p:nvSpPr>
        <p:spPr>
          <a:xfrm>
            <a:off x="1382376" y="1825667"/>
            <a:ext cx="10070126" cy="3885586"/>
          </a:xfrm>
        </p:spPr>
        <p:txBody>
          <a:bodyPr>
            <a:noAutofit/>
          </a:bodyPr>
          <a:lstStyle/>
          <a:p>
            <a:pPr lvl="1">
              <a:lnSpc>
                <a:spcPct val="102000"/>
              </a:lnSpc>
              <a:spcBef>
                <a:spcPts val="0"/>
              </a:spcBef>
            </a:pPr>
            <a:endParaRPr lang="en-US" sz="2400" dirty="0">
              <a:solidFill>
                <a:srgbClr val="000000"/>
              </a:solidFill>
              <a:latin typeface="+mn-lt"/>
              <a:ea typeface="Times New Roman" panose="02020603050405020304" pitchFamily="18" charset="0"/>
            </a:endParaRPr>
          </a:p>
          <a:p>
            <a:pPr marL="800100" lvl="1" indent="-342900">
              <a:lnSpc>
                <a:spcPct val="102000"/>
              </a:lnSpc>
              <a:spcBef>
                <a:spcPts val="0"/>
              </a:spcBef>
              <a:buFont typeface="Arial" panose="020B0604020202020204" pitchFamily="34" charset="0"/>
              <a:buChar char="•"/>
            </a:pPr>
            <a:r>
              <a:rPr lang="en-US" sz="2400" dirty="0">
                <a:solidFill>
                  <a:srgbClr val="000000"/>
                </a:solidFill>
                <a:latin typeface="+mn-lt"/>
                <a:ea typeface="Times New Roman" panose="02020603050405020304" pitchFamily="18" charset="0"/>
              </a:rPr>
              <a:t>On 2/9/2022, the House Courts of Justice Subcommittee #1 (Criminal) took testimony, including that of Elyse Osterweil, a constituent of Delegate Keam, who is a scientist and a mom of a 7-year-old child. Ms. Osterweil and her child have been subject to coercive control by her ex-husband.</a:t>
            </a:r>
          </a:p>
          <a:p>
            <a:pPr lvl="1">
              <a:lnSpc>
                <a:spcPct val="102000"/>
              </a:lnSpc>
              <a:spcBef>
                <a:spcPts val="0"/>
              </a:spcBef>
            </a:pPr>
            <a:endParaRPr lang="en-US" sz="2400" dirty="0">
              <a:effectLst/>
              <a:latin typeface="Tisa Offc Serif Pro" panose="02010504030101020102" pitchFamily="2" charset="0"/>
              <a:ea typeface="Times New Roman" panose="02020603050405020304" pitchFamily="18" charset="0"/>
            </a:endParaRPr>
          </a:p>
          <a:p>
            <a:pPr marR="0" lvl="1">
              <a:lnSpc>
                <a:spcPct val="102000"/>
              </a:lnSpc>
              <a:spcBef>
                <a:spcPts val="0"/>
              </a:spcBef>
              <a:spcAft>
                <a:spcPts val="0"/>
              </a:spcAft>
            </a:pPr>
            <a:endParaRPr lang="en-US" sz="2400" dirty="0">
              <a:solidFill>
                <a:srgbClr val="000000"/>
              </a:solidFill>
            </a:endParaRPr>
          </a:p>
        </p:txBody>
      </p:sp>
      <p:sp>
        <p:nvSpPr>
          <p:cNvPr id="3" name="Slide Number Placeholder 2"/>
          <p:cNvSpPr>
            <a:spLocks noGrp="1"/>
          </p:cNvSpPr>
          <p:nvPr>
            <p:ph type="sldNum" sz="quarter" idx="12"/>
          </p:nvPr>
        </p:nvSpPr>
        <p:spPr>
          <a:xfrm>
            <a:off x="11421254" y="6416675"/>
            <a:ext cx="609600" cy="441325"/>
          </a:xfrm>
        </p:spPr>
        <p:txBody>
          <a:bodyPr/>
          <a:lstStyle/>
          <a:p>
            <a:fld id="{B31850C2-6145-4A13-8542-AF3ABE2764AE}" type="slidenum">
              <a:rPr lang="en-US" smtClean="0"/>
              <a:pPr/>
              <a:t>24</a:t>
            </a:fld>
            <a:endParaRPr lang="en-US" dirty="0"/>
          </a:p>
        </p:txBody>
      </p:sp>
      <p:pic>
        <p:nvPicPr>
          <p:cNvPr id="5" name="Google Shape;92;g187e94b740b_0_0">
            <a:extLst>
              <a:ext uri="{FF2B5EF4-FFF2-40B4-BE49-F238E27FC236}">
                <a16:creationId xmlns:a16="http://schemas.microsoft.com/office/drawing/2014/main" id="{CD72B39F-4B3B-714B-A489-19704A17FC02}"/>
              </a:ext>
            </a:extLst>
          </p:cNvPr>
          <p:cNvPicPr preferRelativeResize="0"/>
          <p:nvPr/>
        </p:nvPicPr>
        <p:blipFill>
          <a:blip r:embed="rId3">
            <a:alphaModFix/>
          </a:blip>
          <a:stretch>
            <a:fillRect/>
          </a:stretch>
        </p:blipFill>
        <p:spPr>
          <a:xfrm>
            <a:off x="300" y="5865175"/>
            <a:ext cx="1329801" cy="996801"/>
          </a:xfrm>
          <a:prstGeom prst="rect">
            <a:avLst/>
          </a:prstGeom>
          <a:noFill/>
          <a:ln>
            <a:noFill/>
          </a:ln>
        </p:spPr>
      </p:pic>
      <p:sp>
        <p:nvSpPr>
          <p:cNvPr id="6" name="Google Shape;113;p2">
            <a:extLst>
              <a:ext uri="{FF2B5EF4-FFF2-40B4-BE49-F238E27FC236}">
                <a16:creationId xmlns:a16="http://schemas.microsoft.com/office/drawing/2014/main" id="{92DBC23D-4773-2544-A969-FE952A6340F3}"/>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125485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7088" y="539646"/>
            <a:ext cx="10564768" cy="899410"/>
          </a:xfrm>
        </p:spPr>
        <p:txBody>
          <a:bodyPr>
            <a:noAutofit/>
          </a:bodyPr>
          <a:lstStyle/>
          <a:p>
            <a:r>
              <a:rPr lang="en-US" sz="2800" dirty="0">
                <a:solidFill>
                  <a:srgbClr val="CC6600"/>
                </a:solidFill>
                <a:latin typeface="+mn-lt"/>
              </a:rPr>
              <a:t>CARRIED OVER TO 2023: Bill to criminalize “Coercive Control” and to include it in the Definition of Family Abuse (cont’d)</a:t>
            </a:r>
          </a:p>
        </p:txBody>
      </p:sp>
      <p:sp>
        <p:nvSpPr>
          <p:cNvPr id="4" name="Content Placeholder 3"/>
          <p:cNvSpPr>
            <a:spLocks noGrp="1"/>
          </p:cNvSpPr>
          <p:nvPr>
            <p:ph idx="1"/>
          </p:nvPr>
        </p:nvSpPr>
        <p:spPr>
          <a:xfrm>
            <a:off x="1382376" y="1825667"/>
            <a:ext cx="10070126" cy="3885586"/>
          </a:xfrm>
        </p:spPr>
        <p:txBody>
          <a:bodyPr>
            <a:noAutofit/>
          </a:bodyPr>
          <a:lstStyle/>
          <a:p>
            <a:pPr lvl="1">
              <a:lnSpc>
                <a:spcPct val="102000"/>
              </a:lnSpc>
              <a:spcBef>
                <a:spcPts val="0"/>
              </a:spcBef>
            </a:pPr>
            <a:endParaRPr lang="en-US" sz="2400" dirty="0">
              <a:solidFill>
                <a:srgbClr val="000000"/>
              </a:solidFill>
              <a:latin typeface="+mn-lt"/>
              <a:ea typeface="Times New Roman" panose="02020603050405020304" pitchFamily="18" charset="0"/>
            </a:endParaRPr>
          </a:p>
          <a:p>
            <a:pPr marL="800100" lvl="1" indent="-342900">
              <a:lnSpc>
                <a:spcPct val="102000"/>
              </a:lnSpc>
              <a:spcBef>
                <a:spcPts val="0"/>
              </a:spcBef>
              <a:buFont typeface="Arial" panose="020B0604020202020204" pitchFamily="34" charset="0"/>
              <a:buChar char="•"/>
            </a:pPr>
            <a:r>
              <a:rPr lang="en-US" sz="2400" dirty="0">
                <a:solidFill>
                  <a:srgbClr val="000000"/>
                </a:solidFill>
                <a:latin typeface="+mn-lt"/>
                <a:ea typeface="Times New Roman" panose="02020603050405020304" pitchFamily="18" charset="0"/>
              </a:rPr>
              <a:t>Concerns of VPLC, Action Alliance, you all: this language could have </a:t>
            </a:r>
            <a:r>
              <a:rPr lang="en-US" sz="2400" u="sng" dirty="0">
                <a:effectLst/>
                <a:latin typeface="+mn-lt"/>
                <a:ea typeface="Calibri" panose="020F0502020204030204" pitchFamily="34" charset="0"/>
              </a:rPr>
              <a:t>unintended consequences </a:t>
            </a:r>
            <a:r>
              <a:rPr lang="en-US" sz="2400" dirty="0">
                <a:effectLst/>
                <a:latin typeface="+mn-lt"/>
                <a:ea typeface="Calibri" panose="020F0502020204030204" pitchFamily="34" charset="0"/>
              </a:rPr>
              <a:t>of savvy abusers or abusers with crafty attorneys using “coercive control” against the true victims (because such behavior is not easily provable…ends up being one person’s word against the other’s; could end up being a race to the courthouse, etc.)</a:t>
            </a:r>
          </a:p>
          <a:p>
            <a:pPr lvl="1">
              <a:lnSpc>
                <a:spcPct val="102000"/>
              </a:lnSpc>
              <a:spcBef>
                <a:spcPts val="0"/>
              </a:spcBef>
            </a:pPr>
            <a:endParaRPr lang="en-US" sz="2400" dirty="0">
              <a:effectLst/>
              <a:latin typeface="Tisa Offc Serif Pro" panose="02010504030101020102" pitchFamily="2" charset="0"/>
              <a:ea typeface="Times New Roman" panose="02020603050405020304" pitchFamily="18" charset="0"/>
            </a:endParaRPr>
          </a:p>
          <a:p>
            <a:pPr marR="0" lvl="1">
              <a:lnSpc>
                <a:spcPct val="102000"/>
              </a:lnSpc>
              <a:spcBef>
                <a:spcPts val="0"/>
              </a:spcBef>
              <a:spcAft>
                <a:spcPts val="0"/>
              </a:spcAft>
            </a:pPr>
            <a:endParaRPr lang="en-US" sz="2400" dirty="0">
              <a:solidFill>
                <a:srgbClr val="000000"/>
              </a:solidFill>
            </a:endParaRPr>
          </a:p>
        </p:txBody>
      </p:sp>
      <p:sp>
        <p:nvSpPr>
          <p:cNvPr id="3" name="Slide Number Placeholder 2"/>
          <p:cNvSpPr>
            <a:spLocks noGrp="1"/>
          </p:cNvSpPr>
          <p:nvPr>
            <p:ph type="sldNum" sz="quarter" idx="12"/>
          </p:nvPr>
        </p:nvSpPr>
        <p:spPr>
          <a:xfrm>
            <a:off x="11421254" y="6416675"/>
            <a:ext cx="609600" cy="441325"/>
          </a:xfrm>
        </p:spPr>
        <p:txBody>
          <a:bodyPr/>
          <a:lstStyle/>
          <a:p>
            <a:fld id="{B31850C2-6145-4A13-8542-AF3ABE2764AE}" type="slidenum">
              <a:rPr lang="en-US" smtClean="0"/>
              <a:pPr/>
              <a:t>25</a:t>
            </a:fld>
            <a:endParaRPr lang="en-US" dirty="0"/>
          </a:p>
        </p:txBody>
      </p:sp>
      <p:pic>
        <p:nvPicPr>
          <p:cNvPr id="5" name="Google Shape;92;g187e94b740b_0_0">
            <a:extLst>
              <a:ext uri="{FF2B5EF4-FFF2-40B4-BE49-F238E27FC236}">
                <a16:creationId xmlns:a16="http://schemas.microsoft.com/office/drawing/2014/main" id="{96FAD721-D4CD-934D-8709-4754179FC1A1}"/>
              </a:ext>
            </a:extLst>
          </p:cNvPr>
          <p:cNvPicPr preferRelativeResize="0"/>
          <p:nvPr/>
        </p:nvPicPr>
        <p:blipFill>
          <a:blip r:embed="rId3">
            <a:alphaModFix/>
          </a:blip>
          <a:stretch>
            <a:fillRect/>
          </a:stretch>
        </p:blipFill>
        <p:spPr>
          <a:xfrm>
            <a:off x="300" y="5865175"/>
            <a:ext cx="1329801" cy="996801"/>
          </a:xfrm>
          <a:prstGeom prst="rect">
            <a:avLst/>
          </a:prstGeom>
          <a:noFill/>
          <a:ln>
            <a:noFill/>
          </a:ln>
        </p:spPr>
      </p:pic>
      <p:sp>
        <p:nvSpPr>
          <p:cNvPr id="6" name="Google Shape;113;p2">
            <a:extLst>
              <a:ext uri="{FF2B5EF4-FFF2-40B4-BE49-F238E27FC236}">
                <a16:creationId xmlns:a16="http://schemas.microsoft.com/office/drawing/2014/main" id="{164398BF-FE88-F740-9C04-588E9FFE0CB9}"/>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13254053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1286" y="506090"/>
            <a:ext cx="10564768" cy="899410"/>
          </a:xfrm>
        </p:spPr>
        <p:txBody>
          <a:bodyPr>
            <a:noAutofit/>
          </a:bodyPr>
          <a:lstStyle/>
          <a:p>
            <a:r>
              <a:rPr lang="en-US" sz="2800" dirty="0">
                <a:solidFill>
                  <a:srgbClr val="CC6600"/>
                </a:solidFill>
                <a:latin typeface="+mn-lt"/>
              </a:rPr>
              <a:t>CARRIED OVER TO 2023: Bill to criminalize “Coercive Control” and to include it in the Definition of Family Abuse (cont’d)</a:t>
            </a:r>
          </a:p>
        </p:txBody>
      </p:sp>
      <p:sp>
        <p:nvSpPr>
          <p:cNvPr id="4" name="Content Placeholder 3"/>
          <p:cNvSpPr>
            <a:spLocks noGrp="1"/>
          </p:cNvSpPr>
          <p:nvPr>
            <p:ph idx="1"/>
          </p:nvPr>
        </p:nvSpPr>
        <p:spPr>
          <a:xfrm>
            <a:off x="1199213" y="1405500"/>
            <a:ext cx="10726560" cy="4635536"/>
          </a:xfrm>
        </p:spPr>
        <p:txBody>
          <a:bodyPr>
            <a:noAutofit/>
          </a:bodyPr>
          <a:lstStyle/>
          <a:p>
            <a:pPr lvl="1">
              <a:lnSpc>
                <a:spcPct val="102000"/>
              </a:lnSpc>
              <a:spcBef>
                <a:spcPts val="0"/>
              </a:spcBef>
            </a:pPr>
            <a:endParaRPr lang="en-US" sz="2000" dirty="0">
              <a:solidFill>
                <a:srgbClr val="000000"/>
              </a:solidFill>
              <a:latin typeface="+mn-lt"/>
              <a:ea typeface="Times New Roman" panose="02020603050405020304" pitchFamily="18" charset="0"/>
            </a:endParaRPr>
          </a:p>
          <a:p>
            <a:pPr marL="0" marR="0">
              <a:spcBef>
                <a:spcPts val="0"/>
              </a:spcBef>
              <a:spcAft>
                <a:spcPts val="0"/>
              </a:spcAft>
            </a:pPr>
            <a:r>
              <a:rPr lang="en-US" sz="2000" dirty="0">
                <a:solidFill>
                  <a:srgbClr val="000000"/>
                </a:solidFill>
                <a:latin typeface="+mn-lt"/>
                <a:ea typeface="Times New Roman" panose="02020603050405020304" pitchFamily="18" charset="0"/>
              </a:rPr>
              <a:t>Language we are revising for future iterations of HB 713: NO coercive control in criminal code AND</a:t>
            </a:r>
            <a:endParaRPr lang="en-US" sz="2000" dirty="0">
              <a:effectLst/>
              <a:latin typeface="+mn-lt"/>
              <a:ea typeface="Calibri" panose="020F0502020204030204" pitchFamily="34" charset="0"/>
            </a:endParaRPr>
          </a:p>
          <a:p>
            <a:pPr marL="0" marR="0">
              <a:spcBef>
                <a:spcPts val="0"/>
              </a:spcBef>
              <a:spcAft>
                <a:spcPts val="0"/>
              </a:spcAft>
            </a:pPr>
            <a:r>
              <a:rPr lang="en-US" sz="2000" i="1" dirty="0">
                <a:effectLst/>
                <a:latin typeface="+mn-lt"/>
                <a:ea typeface="Calibri" panose="020F0502020204030204" pitchFamily="34" charset="0"/>
              </a:rPr>
              <a:t>"Coercive control" means a pattern </a:t>
            </a:r>
            <a:r>
              <a:rPr lang="en-US" sz="2000" i="1" dirty="0">
                <a:effectLst/>
                <a:highlight>
                  <a:srgbClr val="FFFF00"/>
                </a:highlight>
                <a:latin typeface="+mn-lt"/>
                <a:ea typeface="Calibri" panose="020F0502020204030204" pitchFamily="34" charset="0"/>
              </a:rPr>
              <a:t>of three or more of the following</a:t>
            </a:r>
            <a:r>
              <a:rPr lang="en-US" sz="2000" i="1" dirty="0">
                <a:effectLst/>
                <a:latin typeface="+mn-lt"/>
                <a:ea typeface="Calibri" panose="020F0502020204030204" pitchFamily="34" charset="0"/>
              </a:rPr>
              <a:t> behavior</a:t>
            </a:r>
            <a:r>
              <a:rPr lang="en-US" sz="2000" i="1" dirty="0">
                <a:effectLst/>
                <a:highlight>
                  <a:srgbClr val="FFFF00"/>
                </a:highlight>
                <a:latin typeface="+mn-lt"/>
                <a:ea typeface="Calibri" panose="020F0502020204030204" pitchFamily="34" charset="0"/>
              </a:rPr>
              <a:t>s</a:t>
            </a:r>
            <a:r>
              <a:rPr lang="en-US" sz="2000" i="1" dirty="0">
                <a:effectLst/>
                <a:latin typeface="+mn-lt"/>
                <a:ea typeface="Calibri" panose="020F0502020204030204" pitchFamily="34" charset="0"/>
              </a:rPr>
              <a:t> that </a:t>
            </a:r>
            <a:r>
              <a:rPr lang="en-US" sz="2000" i="1" strike="sngStrike" dirty="0">
                <a:effectLst/>
                <a:highlight>
                  <a:srgbClr val="FFFF00"/>
                </a:highlight>
                <a:latin typeface="+mn-lt"/>
                <a:ea typeface="Calibri" panose="020F0502020204030204" pitchFamily="34" charset="0"/>
              </a:rPr>
              <a:t>unreasonably</a:t>
            </a:r>
            <a:r>
              <a:rPr lang="en-US" sz="2000" i="1" dirty="0">
                <a:effectLst/>
                <a:highlight>
                  <a:srgbClr val="FFFF00"/>
                </a:highlight>
                <a:latin typeface="+mn-lt"/>
                <a:ea typeface="Calibri" panose="020F0502020204030204" pitchFamily="34" charset="0"/>
              </a:rPr>
              <a:t> </a:t>
            </a:r>
            <a:r>
              <a:rPr lang="en-US" sz="2000" i="1" dirty="0">
                <a:effectLst/>
                <a:latin typeface="+mn-lt"/>
                <a:ea typeface="Calibri" panose="020F0502020204030204" pitchFamily="34" charset="0"/>
              </a:rPr>
              <a:t>interferes with a person's free will and personal liberty. Acts of coercive control include unreasonably engaging in any of the following:</a:t>
            </a:r>
            <a:r>
              <a:rPr lang="en-US" sz="2000" dirty="0">
                <a:effectLst/>
                <a:latin typeface="+mn-lt"/>
                <a:ea typeface="Calibri" panose="020F0502020204030204" pitchFamily="34" charset="0"/>
              </a:rPr>
              <a:t> </a:t>
            </a:r>
          </a:p>
          <a:p>
            <a:pPr marL="0" marR="0">
              <a:spcBef>
                <a:spcPts val="0"/>
              </a:spcBef>
              <a:spcAft>
                <a:spcPts val="0"/>
              </a:spcAft>
            </a:pPr>
            <a:r>
              <a:rPr lang="en-US" sz="2000" i="1" dirty="0">
                <a:effectLst/>
                <a:latin typeface="+mn-lt"/>
                <a:ea typeface="Calibri" panose="020F0502020204030204" pitchFamily="34" charset="0"/>
              </a:rPr>
              <a:t>1. Isolating the other party from friends, relatives, or other sources of support </a:t>
            </a:r>
            <a:r>
              <a:rPr lang="en-US" sz="2000" i="1" dirty="0">
                <a:effectLst/>
                <a:highlight>
                  <a:srgbClr val="FFFF00"/>
                </a:highlight>
                <a:latin typeface="+mn-lt"/>
                <a:ea typeface="Calibri" panose="020F0502020204030204" pitchFamily="34" charset="0"/>
              </a:rPr>
              <a:t>by use of force, threat, or intimidation</a:t>
            </a:r>
            <a:r>
              <a:rPr lang="en-US" sz="2000" i="1" dirty="0">
                <a:effectLst/>
                <a:latin typeface="+mn-lt"/>
                <a:ea typeface="Calibri" panose="020F0502020204030204" pitchFamily="34" charset="0"/>
              </a:rPr>
              <a:t>;</a:t>
            </a:r>
            <a:r>
              <a:rPr lang="en-US" sz="2000" dirty="0">
                <a:effectLst/>
                <a:latin typeface="+mn-lt"/>
                <a:ea typeface="Calibri" panose="020F0502020204030204" pitchFamily="34" charset="0"/>
              </a:rPr>
              <a:t> </a:t>
            </a:r>
          </a:p>
          <a:p>
            <a:pPr marL="0" marR="0">
              <a:spcBef>
                <a:spcPts val="0"/>
              </a:spcBef>
              <a:spcAft>
                <a:spcPts val="0"/>
              </a:spcAft>
            </a:pPr>
            <a:r>
              <a:rPr lang="en-US" sz="2000" i="1" dirty="0">
                <a:effectLst/>
                <a:latin typeface="+mn-lt"/>
                <a:ea typeface="Calibri" panose="020F0502020204030204" pitchFamily="34" charset="0"/>
              </a:rPr>
              <a:t>2. Depriving the other party of basic necessities</a:t>
            </a:r>
            <a:r>
              <a:rPr lang="en-US" sz="2000" i="1" dirty="0">
                <a:effectLst/>
                <a:highlight>
                  <a:srgbClr val="FFFF00"/>
                </a:highlight>
                <a:latin typeface="+mn-lt"/>
                <a:ea typeface="Calibri" panose="020F0502020204030204" pitchFamily="34" charset="0"/>
              </a:rPr>
              <a:t>, including access to medical care</a:t>
            </a:r>
            <a:r>
              <a:rPr lang="en-US" sz="2000" i="1" dirty="0">
                <a:effectLst/>
                <a:latin typeface="+mn-lt"/>
                <a:ea typeface="Calibri" panose="020F0502020204030204" pitchFamily="34" charset="0"/>
              </a:rPr>
              <a:t>;</a:t>
            </a:r>
            <a:r>
              <a:rPr lang="en-US" sz="2000" dirty="0">
                <a:effectLst/>
                <a:latin typeface="+mn-lt"/>
                <a:ea typeface="Calibri" panose="020F0502020204030204" pitchFamily="34" charset="0"/>
              </a:rPr>
              <a:t> </a:t>
            </a:r>
          </a:p>
          <a:p>
            <a:pPr marL="0" marR="0">
              <a:spcBef>
                <a:spcPts val="0"/>
              </a:spcBef>
              <a:spcAft>
                <a:spcPts val="0"/>
              </a:spcAft>
            </a:pPr>
            <a:r>
              <a:rPr lang="en-US" sz="2000" i="1" dirty="0">
                <a:effectLst/>
                <a:latin typeface="+mn-lt"/>
                <a:ea typeface="Calibri" panose="020F0502020204030204" pitchFamily="34" charset="0"/>
              </a:rPr>
              <a:t>3. Controlling, regulating, or monitoring the other party's movements, communications, daily behavior, finances, economic resources, or access to services;</a:t>
            </a:r>
            <a:r>
              <a:rPr lang="en-US" sz="2000" dirty="0">
                <a:effectLst/>
                <a:latin typeface="+mn-lt"/>
                <a:ea typeface="Calibri" panose="020F0502020204030204" pitchFamily="34" charset="0"/>
              </a:rPr>
              <a:t> </a:t>
            </a:r>
          </a:p>
          <a:p>
            <a:pPr marL="0" marR="0">
              <a:spcBef>
                <a:spcPts val="0"/>
              </a:spcBef>
              <a:spcAft>
                <a:spcPts val="0"/>
              </a:spcAft>
            </a:pPr>
            <a:r>
              <a:rPr lang="en-US" sz="2000" i="1" dirty="0">
                <a:effectLst/>
                <a:latin typeface="+mn-lt"/>
                <a:ea typeface="Calibri" panose="020F0502020204030204" pitchFamily="34" charset="0"/>
              </a:rPr>
              <a:t>4. Compelling the other party by force, threat of force, or intimidation, including threats based on actual or suspected immigration status, to engage in conduct from which the other party has a right to abstain or to abstain from conduct in which the other party has a right to engage; or</a:t>
            </a:r>
            <a:r>
              <a:rPr lang="en-US" sz="2000" dirty="0">
                <a:effectLst/>
                <a:latin typeface="+mn-lt"/>
                <a:ea typeface="Calibri" panose="020F0502020204030204" pitchFamily="34" charset="0"/>
              </a:rPr>
              <a:t> </a:t>
            </a:r>
          </a:p>
          <a:p>
            <a:pPr marL="0" marR="0">
              <a:spcBef>
                <a:spcPts val="0"/>
              </a:spcBef>
              <a:spcAft>
                <a:spcPts val="0"/>
              </a:spcAft>
            </a:pPr>
            <a:r>
              <a:rPr lang="en-US" sz="2000" i="1" dirty="0">
                <a:effectLst/>
                <a:latin typeface="+mn-lt"/>
                <a:ea typeface="Calibri" panose="020F0502020204030204" pitchFamily="34" charset="0"/>
              </a:rPr>
              <a:t>5. Committing or threatening to commit cruelty to </a:t>
            </a:r>
            <a:r>
              <a:rPr lang="en-US" sz="2000" i="1" dirty="0">
                <a:effectLst/>
                <a:highlight>
                  <a:srgbClr val="FFFF00"/>
                </a:highlight>
                <a:latin typeface="+mn-lt"/>
                <a:ea typeface="Calibri" panose="020F0502020204030204" pitchFamily="34" charset="0"/>
              </a:rPr>
              <a:t>any minor, adult, or animal</a:t>
            </a:r>
            <a:r>
              <a:rPr lang="en-US" sz="2000" i="1" dirty="0">
                <a:effectLst/>
                <a:latin typeface="+mn-lt"/>
                <a:ea typeface="Calibri" panose="020F0502020204030204" pitchFamily="34" charset="0"/>
              </a:rPr>
              <a:t> that intimidates the other party.</a:t>
            </a:r>
            <a:r>
              <a:rPr lang="en-US" sz="2000" dirty="0">
                <a:effectLst/>
                <a:latin typeface="+mn-lt"/>
                <a:ea typeface="Calibri" panose="020F0502020204030204" pitchFamily="34" charset="0"/>
              </a:rPr>
              <a:t> </a:t>
            </a:r>
          </a:p>
          <a:p>
            <a:pPr marL="0" marR="0">
              <a:spcBef>
                <a:spcPts val="0"/>
              </a:spcBef>
              <a:spcAft>
                <a:spcPts val="0"/>
              </a:spcAft>
            </a:pPr>
            <a:r>
              <a:rPr lang="en-US" sz="2000" dirty="0">
                <a:effectLst/>
                <a:latin typeface="Calibri" panose="020F0502020204030204" pitchFamily="34" charset="0"/>
                <a:ea typeface="Calibri" panose="020F0502020204030204" pitchFamily="34" charset="0"/>
              </a:rPr>
              <a:t> </a:t>
            </a:r>
          </a:p>
        </p:txBody>
      </p:sp>
      <p:sp>
        <p:nvSpPr>
          <p:cNvPr id="3" name="Slide Number Placeholder 2"/>
          <p:cNvSpPr>
            <a:spLocks noGrp="1"/>
          </p:cNvSpPr>
          <p:nvPr>
            <p:ph type="sldNum" sz="quarter" idx="12"/>
          </p:nvPr>
        </p:nvSpPr>
        <p:spPr>
          <a:xfrm>
            <a:off x="11421254" y="6416675"/>
            <a:ext cx="609600" cy="441325"/>
          </a:xfrm>
        </p:spPr>
        <p:txBody>
          <a:bodyPr/>
          <a:lstStyle/>
          <a:p>
            <a:fld id="{B31850C2-6145-4A13-8542-AF3ABE2764AE}" type="slidenum">
              <a:rPr lang="en-US" smtClean="0"/>
              <a:pPr/>
              <a:t>26</a:t>
            </a:fld>
            <a:endParaRPr lang="en-US" dirty="0"/>
          </a:p>
        </p:txBody>
      </p:sp>
      <p:pic>
        <p:nvPicPr>
          <p:cNvPr id="5" name="Google Shape;92;g187e94b740b_0_0">
            <a:extLst>
              <a:ext uri="{FF2B5EF4-FFF2-40B4-BE49-F238E27FC236}">
                <a16:creationId xmlns:a16="http://schemas.microsoft.com/office/drawing/2014/main" id="{E585CD82-90DA-B643-9E3C-C73F5BAA2324}"/>
              </a:ext>
            </a:extLst>
          </p:cNvPr>
          <p:cNvPicPr preferRelativeResize="0"/>
          <p:nvPr/>
        </p:nvPicPr>
        <p:blipFill>
          <a:blip r:embed="rId3">
            <a:alphaModFix/>
          </a:blip>
          <a:stretch>
            <a:fillRect/>
          </a:stretch>
        </p:blipFill>
        <p:spPr>
          <a:xfrm>
            <a:off x="300" y="5865175"/>
            <a:ext cx="1329801" cy="996801"/>
          </a:xfrm>
          <a:prstGeom prst="rect">
            <a:avLst/>
          </a:prstGeom>
          <a:noFill/>
          <a:ln>
            <a:noFill/>
          </a:ln>
        </p:spPr>
      </p:pic>
      <p:sp>
        <p:nvSpPr>
          <p:cNvPr id="6" name="Google Shape;113;p2">
            <a:extLst>
              <a:ext uri="{FF2B5EF4-FFF2-40B4-BE49-F238E27FC236}">
                <a16:creationId xmlns:a16="http://schemas.microsoft.com/office/drawing/2014/main" id="{8B03873D-82E9-104E-8575-F8EA548E3117}"/>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9440947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1005" y="386169"/>
            <a:ext cx="10564768" cy="899410"/>
          </a:xfrm>
        </p:spPr>
        <p:txBody>
          <a:bodyPr>
            <a:noAutofit/>
          </a:bodyPr>
          <a:lstStyle/>
          <a:p>
            <a:r>
              <a:rPr lang="en-US" sz="2800" dirty="0">
                <a:solidFill>
                  <a:srgbClr val="CC6600"/>
                </a:solidFill>
                <a:latin typeface="+mn-lt"/>
              </a:rPr>
              <a:t>CARRIED OVER TO 2023: Bill to criminalize “Coercive Control” and to include it in the Definition of Family Abuse (cont’d)</a:t>
            </a:r>
          </a:p>
        </p:txBody>
      </p:sp>
      <p:sp>
        <p:nvSpPr>
          <p:cNvPr id="4" name="Content Placeholder 3"/>
          <p:cNvSpPr>
            <a:spLocks noGrp="1"/>
          </p:cNvSpPr>
          <p:nvPr>
            <p:ph idx="1"/>
          </p:nvPr>
        </p:nvSpPr>
        <p:spPr>
          <a:xfrm>
            <a:off x="1103072" y="2153576"/>
            <a:ext cx="10564768" cy="2550847"/>
          </a:xfrm>
        </p:spPr>
        <p:txBody>
          <a:bodyPr>
            <a:noAutofit/>
          </a:bodyPr>
          <a:lstStyle/>
          <a:p>
            <a:pPr marL="342900" marR="0" lvl="0" indent="-342900">
              <a:spcBef>
                <a:spcPts val="0"/>
              </a:spcBef>
              <a:spcAft>
                <a:spcPts val="0"/>
              </a:spcAft>
              <a:buFont typeface="Symbol" panose="05050102010706020507" pitchFamily="18" charset="2"/>
              <a:buChar char=""/>
            </a:pPr>
            <a:r>
              <a:rPr lang="en-US" sz="2400" dirty="0">
                <a:effectLst/>
                <a:latin typeface="+mn-lt"/>
                <a:ea typeface="Times New Roman" panose="02020603050405020304" pitchFamily="18" charset="0"/>
              </a:rPr>
              <a:t>This definition of “coercive control” would be a stand-alone definition in </a:t>
            </a:r>
            <a:r>
              <a:rPr lang="en-US" sz="2400" dirty="0">
                <a:effectLst/>
                <a:latin typeface="+mn-lt"/>
                <a:ea typeface="Times New Roman" panose="02020603050405020304" pitchFamily="18" charset="0"/>
                <a:cs typeface="Times New Roman" panose="02020603050405020304" pitchFamily="18" charset="0"/>
              </a:rPr>
              <a:t>§</a:t>
            </a:r>
            <a:r>
              <a:rPr lang="en-US" sz="2400" dirty="0">
                <a:effectLst/>
                <a:latin typeface="+mn-lt"/>
                <a:ea typeface="Times New Roman" panose="02020603050405020304" pitchFamily="18" charset="0"/>
              </a:rPr>
              <a:t>16.1-228 along with family abuse, not part of family abuse definition </a:t>
            </a:r>
            <a:endParaRPr lang="en-US" sz="2400" dirty="0">
              <a:effectLst/>
              <a:latin typeface="+mn-lt"/>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400" dirty="0">
                <a:effectLst/>
                <a:latin typeface="+mn-lt"/>
                <a:ea typeface="Times New Roman" panose="02020603050405020304" pitchFamily="18" charset="0"/>
              </a:rPr>
              <a:t>Only use it in Family Abuse POs (</a:t>
            </a:r>
            <a:r>
              <a:rPr lang="en-US" sz="2400" dirty="0">
                <a:effectLst/>
                <a:latin typeface="+mn-lt"/>
                <a:ea typeface="Times New Roman" panose="02020603050405020304" pitchFamily="18" charset="0"/>
                <a:cs typeface="Times New Roman" panose="02020603050405020304" pitchFamily="18" charset="0"/>
              </a:rPr>
              <a:t>§</a:t>
            </a:r>
            <a:r>
              <a:rPr lang="en-US" sz="2400" dirty="0">
                <a:effectLst/>
                <a:latin typeface="+mn-lt"/>
                <a:ea typeface="Times New Roman" panose="02020603050405020304" pitchFamily="18" charset="0"/>
              </a:rPr>
              <a:t>16.1-253.1 (PPO), </a:t>
            </a:r>
            <a:r>
              <a:rPr lang="en-US" sz="2400" dirty="0">
                <a:effectLst/>
                <a:latin typeface="+mn-lt"/>
                <a:ea typeface="Times New Roman" panose="02020603050405020304" pitchFamily="18" charset="0"/>
                <a:cs typeface="Times New Roman" panose="02020603050405020304" pitchFamily="18" charset="0"/>
              </a:rPr>
              <a:t>§</a:t>
            </a:r>
            <a:r>
              <a:rPr lang="en-US" sz="2400" dirty="0">
                <a:effectLst/>
                <a:latin typeface="+mn-lt"/>
                <a:ea typeface="Times New Roman" panose="02020603050405020304" pitchFamily="18" charset="0"/>
              </a:rPr>
              <a:t>16.1-253.4 (EPO), </a:t>
            </a:r>
            <a:r>
              <a:rPr lang="en-US" sz="2400" dirty="0">
                <a:effectLst/>
                <a:latin typeface="+mn-lt"/>
                <a:ea typeface="Times New Roman" panose="02020603050405020304" pitchFamily="18" charset="0"/>
                <a:cs typeface="Times New Roman" panose="02020603050405020304" pitchFamily="18" charset="0"/>
              </a:rPr>
              <a:t>§</a:t>
            </a:r>
            <a:r>
              <a:rPr lang="en-US" sz="2400" dirty="0">
                <a:effectLst/>
                <a:latin typeface="+mn-lt"/>
                <a:ea typeface="Times New Roman" panose="02020603050405020304" pitchFamily="18" charset="0"/>
              </a:rPr>
              <a:t>16.1-279.1 (PO)), "Upon the filing of a petition alleging that the petitioner is or has been, within a reasonable period of time, subjected to family abuse </a:t>
            </a:r>
            <a:r>
              <a:rPr lang="en-US" sz="2400" i="1" dirty="0">
                <a:effectLst/>
                <a:latin typeface="+mn-lt"/>
                <a:ea typeface="Times New Roman" panose="02020603050405020304" pitchFamily="18" charset="0"/>
              </a:rPr>
              <a:t>or coercive control</a:t>
            </a:r>
            <a:r>
              <a:rPr lang="en-US" sz="2400" dirty="0">
                <a:effectLst/>
                <a:latin typeface="+mn-lt"/>
                <a:ea typeface="Times New Roman" panose="02020603050405020304" pitchFamily="18" charset="0"/>
              </a:rPr>
              <a:t> [...]" </a:t>
            </a:r>
          </a:p>
          <a:p>
            <a:pPr marR="0" lvl="0">
              <a:spcBef>
                <a:spcPts val="0"/>
              </a:spcBef>
              <a:spcAft>
                <a:spcPts val="0"/>
              </a:spcAft>
            </a:pPr>
            <a:endParaRPr lang="en-US" sz="2800" dirty="0">
              <a:solidFill>
                <a:srgbClr val="000000"/>
              </a:solidFill>
              <a:latin typeface="+mn-lt"/>
            </a:endParaRPr>
          </a:p>
        </p:txBody>
      </p:sp>
      <p:sp>
        <p:nvSpPr>
          <p:cNvPr id="3" name="Slide Number Placeholder 2"/>
          <p:cNvSpPr>
            <a:spLocks noGrp="1"/>
          </p:cNvSpPr>
          <p:nvPr>
            <p:ph type="sldNum" sz="quarter" idx="12"/>
          </p:nvPr>
        </p:nvSpPr>
        <p:spPr>
          <a:xfrm>
            <a:off x="11421254" y="6416675"/>
            <a:ext cx="609600" cy="441325"/>
          </a:xfrm>
        </p:spPr>
        <p:txBody>
          <a:bodyPr/>
          <a:lstStyle/>
          <a:p>
            <a:fld id="{B31850C2-6145-4A13-8542-AF3ABE2764AE}" type="slidenum">
              <a:rPr lang="en-US" smtClean="0"/>
              <a:pPr/>
              <a:t>27</a:t>
            </a:fld>
            <a:endParaRPr lang="en-US" dirty="0"/>
          </a:p>
        </p:txBody>
      </p:sp>
      <p:pic>
        <p:nvPicPr>
          <p:cNvPr id="5" name="Google Shape;92;g187e94b740b_0_0">
            <a:extLst>
              <a:ext uri="{FF2B5EF4-FFF2-40B4-BE49-F238E27FC236}">
                <a16:creationId xmlns:a16="http://schemas.microsoft.com/office/drawing/2014/main" id="{04A1F54A-FCEF-C648-93BB-E4B0412F0192}"/>
              </a:ext>
            </a:extLst>
          </p:cNvPr>
          <p:cNvPicPr preferRelativeResize="0"/>
          <p:nvPr/>
        </p:nvPicPr>
        <p:blipFill>
          <a:blip r:embed="rId3">
            <a:alphaModFix/>
          </a:blip>
          <a:stretch>
            <a:fillRect/>
          </a:stretch>
        </p:blipFill>
        <p:spPr>
          <a:xfrm>
            <a:off x="300" y="5865175"/>
            <a:ext cx="1329801" cy="996801"/>
          </a:xfrm>
          <a:prstGeom prst="rect">
            <a:avLst/>
          </a:prstGeom>
          <a:noFill/>
          <a:ln>
            <a:noFill/>
          </a:ln>
        </p:spPr>
      </p:pic>
      <p:sp>
        <p:nvSpPr>
          <p:cNvPr id="6" name="Google Shape;113;p2">
            <a:extLst>
              <a:ext uri="{FF2B5EF4-FFF2-40B4-BE49-F238E27FC236}">
                <a16:creationId xmlns:a16="http://schemas.microsoft.com/office/drawing/2014/main" id="{B9375C7E-1D88-5244-83A2-5953808B9BB3}"/>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9660444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50B33C1-AD08-4ED9-9B4A-8A2284A847F3}"/>
              </a:ext>
            </a:extLst>
          </p:cNvPr>
          <p:cNvSpPr>
            <a:spLocks noGrp="1"/>
          </p:cNvSpPr>
          <p:nvPr>
            <p:ph type="title"/>
          </p:nvPr>
        </p:nvSpPr>
        <p:spPr>
          <a:xfrm>
            <a:off x="648629" y="246759"/>
            <a:ext cx="10515600" cy="1325563"/>
          </a:xfrm>
        </p:spPr>
        <p:txBody>
          <a:bodyPr/>
          <a:lstStyle/>
          <a:p>
            <a:r>
              <a:rPr lang="en-US" dirty="0"/>
              <a:t>Who is “married” for tax filing purposes?</a:t>
            </a:r>
          </a:p>
        </p:txBody>
      </p:sp>
      <p:sp>
        <p:nvSpPr>
          <p:cNvPr id="6" name="Content Placeholder 5">
            <a:extLst>
              <a:ext uri="{FF2B5EF4-FFF2-40B4-BE49-F238E27FC236}">
                <a16:creationId xmlns:a16="http://schemas.microsoft.com/office/drawing/2014/main" id="{A699A026-53AF-4BAA-A33F-B10FF72B7786}"/>
              </a:ext>
            </a:extLst>
          </p:cNvPr>
          <p:cNvSpPr>
            <a:spLocks noGrp="1"/>
          </p:cNvSpPr>
          <p:nvPr>
            <p:ph idx="1"/>
          </p:nvPr>
        </p:nvSpPr>
        <p:spPr>
          <a:xfrm>
            <a:off x="858644" y="1572322"/>
            <a:ext cx="10905893" cy="5088829"/>
          </a:xfrm>
        </p:spPr>
        <p:txBody>
          <a:bodyPr>
            <a:normAutofit/>
          </a:bodyPr>
          <a:lstStyle/>
          <a:p>
            <a:r>
              <a:rPr lang="en-US" sz="2000" dirty="0"/>
              <a:t>IRC 7703 determines marital status</a:t>
            </a:r>
          </a:p>
          <a:p>
            <a:pPr lvl="1"/>
            <a:r>
              <a:rPr lang="en-US" sz="2000" dirty="0"/>
              <a:t>General rule: Is taxpayer married on last day of the taxable year?</a:t>
            </a:r>
          </a:p>
          <a:p>
            <a:pPr lvl="2"/>
            <a:r>
              <a:rPr lang="en-US" dirty="0"/>
              <a:t>If yes, can elect to file jointly with spouse; otherwise must file using “married filing separately” status</a:t>
            </a:r>
          </a:p>
          <a:p>
            <a:pPr lvl="1"/>
            <a:r>
              <a:rPr lang="en-US" sz="2000" dirty="0"/>
              <a:t>Exceptions - certain individuals “shall not be considered as married”:</a:t>
            </a:r>
          </a:p>
          <a:p>
            <a:pPr lvl="2"/>
            <a:r>
              <a:rPr lang="en-US" dirty="0"/>
              <a:t>If legally separated from spouse under a decree of divorce or of separate maintenance</a:t>
            </a:r>
          </a:p>
          <a:p>
            <a:pPr lvl="2"/>
            <a:r>
              <a:rPr lang="en-US" dirty="0"/>
              <a:t>Certain married individuals living apart shall not be considered as married IF</a:t>
            </a:r>
          </a:p>
          <a:p>
            <a:pPr lvl="3"/>
            <a:r>
              <a:rPr lang="en-US" sz="2000" dirty="0"/>
              <a:t>The individual maintains a household which constitutes for more than one-half the taxable year the principal place of abode of a child with respect to whom such individual is entitled to a deduction… ; AND</a:t>
            </a:r>
          </a:p>
          <a:p>
            <a:pPr lvl="3"/>
            <a:r>
              <a:rPr lang="en-US" sz="2000" dirty="0"/>
              <a:t>Such individual furnishes over one-half of the cost of maintaining such household during the taxable year; AND</a:t>
            </a:r>
          </a:p>
          <a:p>
            <a:pPr lvl="3"/>
            <a:r>
              <a:rPr lang="en-US" sz="2000" b="1" i="1" dirty="0"/>
              <a:t>During the last six months of the taxable year, such individual’s spouse is not a member of such household</a:t>
            </a:r>
            <a:r>
              <a:rPr lang="en-US" sz="2000" dirty="0"/>
              <a:t>.</a:t>
            </a:r>
          </a:p>
          <a:p>
            <a:pPr lvl="1"/>
            <a:r>
              <a:rPr lang="en-US" sz="2000" dirty="0"/>
              <a:t>In these cases, the “not considered as married” individual may use head of household filing status if otherwise eligible under IRC 2(b)</a:t>
            </a:r>
          </a:p>
          <a:p>
            <a:pPr lvl="1"/>
            <a:endParaRPr lang="en-US" dirty="0"/>
          </a:p>
        </p:txBody>
      </p:sp>
      <p:pic>
        <p:nvPicPr>
          <p:cNvPr id="4" name="Google Shape;92;g187e94b740b_0_0">
            <a:extLst>
              <a:ext uri="{FF2B5EF4-FFF2-40B4-BE49-F238E27FC236}">
                <a16:creationId xmlns:a16="http://schemas.microsoft.com/office/drawing/2014/main" id="{35455FC2-7B37-3244-A917-CD34368BF3EC}"/>
              </a:ext>
            </a:extLst>
          </p:cNvPr>
          <p:cNvPicPr preferRelativeResize="0"/>
          <p:nvPr/>
        </p:nvPicPr>
        <p:blipFill>
          <a:blip r:embed="rId2">
            <a:alphaModFix/>
          </a:blip>
          <a:stretch>
            <a:fillRect/>
          </a:stretch>
        </p:blipFill>
        <p:spPr>
          <a:xfrm>
            <a:off x="300" y="5865175"/>
            <a:ext cx="1329801" cy="996801"/>
          </a:xfrm>
          <a:prstGeom prst="rect">
            <a:avLst/>
          </a:prstGeom>
          <a:noFill/>
          <a:ln>
            <a:noFill/>
          </a:ln>
        </p:spPr>
      </p:pic>
      <p:sp>
        <p:nvSpPr>
          <p:cNvPr id="7" name="Google Shape;113;p2">
            <a:extLst>
              <a:ext uri="{FF2B5EF4-FFF2-40B4-BE49-F238E27FC236}">
                <a16:creationId xmlns:a16="http://schemas.microsoft.com/office/drawing/2014/main" id="{12F711D2-7D6C-B145-8FC6-A3A29A449349}"/>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13682665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DFB1E-01D7-4025-9AF5-2661993BAD5A}"/>
              </a:ext>
            </a:extLst>
          </p:cNvPr>
          <p:cNvSpPr>
            <a:spLocks noGrp="1"/>
          </p:cNvSpPr>
          <p:nvPr>
            <p:ph type="title"/>
          </p:nvPr>
        </p:nvSpPr>
        <p:spPr/>
        <p:txBody>
          <a:bodyPr/>
          <a:lstStyle/>
          <a:p>
            <a:r>
              <a:rPr lang="en-US" dirty="0"/>
              <a:t>Joint Income Tax Returns	</a:t>
            </a:r>
          </a:p>
        </p:txBody>
      </p:sp>
      <p:sp>
        <p:nvSpPr>
          <p:cNvPr id="3" name="Content Placeholder 2">
            <a:extLst>
              <a:ext uri="{FF2B5EF4-FFF2-40B4-BE49-F238E27FC236}">
                <a16:creationId xmlns:a16="http://schemas.microsoft.com/office/drawing/2014/main" id="{7539A7B4-7A6D-4DF9-A79F-4E4D39C191B9}"/>
              </a:ext>
            </a:extLst>
          </p:cNvPr>
          <p:cNvSpPr>
            <a:spLocks noGrp="1"/>
          </p:cNvSpPr>
          <p:nvPr>
            <p:ph idx="1"/>
          </p:nvPr>
        </p:nvSpPr>
        <p:spPr>
          <a:xfrm>
            <a:off x="818712" y="2222287"/>
            <a:ext cx="10554574" cy="4188525"/>
          </a:xfrm>
        </p:spPr>
        <p:txBody>
          <a:bodyPr>
            <a:normAutofit/>
          </a:bodyPr>
          <a:lstStyle/>
          <a:p>
            <a:r>
              <a:rPr lang="en-US" sz="2000" dirty="0"/>
              <a:t>Approximately 95% of married couples elect to file using MFJ status</a:t>
            </a:r>
          </a:p>
          <a:p>
            <a:r>
              <a:rPr lang="en-US" sz="2000" dirty="0"/>
              <a:t>One theoretical justification for joint returns is the belief that married couples share resources </a:t>
            </a:r>
          </a:p>
          <a:p>
            <a:r>
              <a:rPr lang="en-US" sz="2000" dirty="0"/>
              <a:t>Marjorie Kornhauser notes that this assumption is unsupported by empirical evidence:</a:t>
            </a:r>
          </a:p>
          <a:p>
            <a:pPr lvl="1"/>
            <a:r>
              <a:rPr lang="en-US" sz="2000" dirty="0"/>
              <a:t>“Even among couples who nominally pool assets, true sharing frequently does not occur because power arising from both culture sources and earning power is distributed unequally.” </a:t>
            </a:r>
          </a:p>
        </p:txBody>
      </p:sp>
      <p:pic>
        <p:nvPicPr>
          <p:cNvPr id="4" name="Google Shape;92;g187e94b740b_0_0">
            <a:extLst>
              <a:ext uri="{FF2B5EF4-FFF2-40B4-BE49-F238E27FC236}">
                <a16:creationId xmlns:a16="http://schemas.microsoft.com/office/drawing/2014/main" id="{B1170EC6-2310-F941-80B7-EC987C44E1FF}"/>
              </a:ext>
            </a:extLst>
          </p:cNvPr>
          <p:cNvPicPr preferRelativeResize="0"/>
          <p:nvPr/>
        </p:nvPicPr>
        <p:blipFill>
          <a:blip r:embed="rId2">
            <a:alphaModFix/>
          </a:blip>
          <a:stretch>
            <a:fillRect/>
          </a:stretch>
        </p:blipFill>
        <p:spPr>
          <a:xfrm>
            <a:off x="300" y="5865175"/>
            <a:ext cx="1329801" cy="996801"/>
          </a:xfrm>
          <a:prstGeom prst="rect">
            <a:avLst/>
          </a:prstGeom>
          <a:noFill/>
          <a:ln>
            <a:noFill/>
          </a:ln>
        </p:spPr>
      </p:pic>
      <p:sp>
        <p:nvSpPr>
          <p:cNvPr id="5" name="Google Shape;113;p2">
            <a:extLst>
              <a:ext uri="{FF2B5EF4-FFF2-40B4-BE49-F238E27FC236}">
                <a16:creationId xmlns:a16="http://schemas.microsoft.com/office/drawing/2014/main" id="{997C7EDF-EF8C-BE4C-9701-6BAC02D3D34C}"/>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4141965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National Network to End Domestic Violence (NNEDV)</a:t>
            </a:r>
          </a:p>
        </p:txBody>
      </p:sp>
      <p:sp>
        <p:nvSpPr>
          <p:cNvPr id="3" name="Content Placeholder 2"/>
          <p:cNvSpPr>
            <a:spLocks noGrp="1"/>
          </p:cNvSpPr>
          <p:nvPr>
            <p:ph idx="1"/>
          </p:nvPr>
        </p:nvSpPr>
        <p:spPr/>
        <p:txBody>
          <a:bodyPr>
            <a:normAutofit/>
          </a:bodyPr>
          <a:lstStyle/>
          <a:p>
            <a:r>
              <a:rPr lang="en-US" dirty="0"/>
              <a:t>National Membership &amp; Advocacy Org</a:t>
            </a:r>
          </a:p>
          <a:p>
            <a:r>
              <a:rPr lang="en-US" dirty="0"/>
              <a:t>Represent 56 State &amp; US Territory DV Coalitions, thousands of local DV shelters &amp; programs, &amp; millions of survivors</a:t>
            </a:r>
          </a:p>
          <a:p>
            <a:r>
              <a:rPr lang="en-US" dirty="0"/>
              <a:t>Federal Policy, Training, TA, &amp; Capacity Building for the DV field</a:t>
            </a:r>
          </a:p>
          <a:p>
            <a:r>
              <a:rPr lang="en-US" dirty="0"/>
              <a:t>Policy, EJ, Tech Safety, Housing, Legal info</a:t>
            </a:r>
          </a:p>
          <a:p>
            <a:endParaRPr lang="en-US" dirty="0"/>
          </a:p>
        </p:txBody>
      </p:sp>
      <p:sp>
        <p:nvSpPr>
          <p:cNvPr id="4" name="Date Placeholder 3"/>
          <p:cNvSpPr>
            <a:spLocks noGrp="1"/>
          </p:cNvSpPr>
          <p:nvPr>
            <p:ph type="dt" sz="half" idx="10"/>
          </p:nvPr>
        </p:nvSpPr>
        <p:spPr>
          <a:xfrm>
            <a:off x="9837234" y="6356350"/>
            <a:ext cx="2743200" cy="365125"/>
          </a:xfrm>
        </p:spPr>
        <p:txBody>
          <a:bodyPr/>
          <a:lstStyle/>
          <a:p>
            <a:r>
              <a:rPr lang="en-US" dirty="0"/>
              <a:t>© 2022 NNEDV</a:t>
            </a:r>
          </a:p>
        </p:txBody>
      </p:sp>
      <p:pic>
        <p:nvPicPr>
          <p:cNvPr id="6" name="Google Shape;92;g187e94b740b_0_0">
            <a:extLst>
              <a:ext uri="{FF2B5EF4-FFF2-40B4-BE49-F238E27FC236}">
                <a16:creationId xmlns:a16="http://schemas.microsoft.com/office/drawing/2014/main" id="{8AF74010-3BEB-754A-90DB-438067A19BE2}"/>
              </a:ext>
            </a:extLst>
          </p:cNvPr>
          <p:cNvPicPr preferRelativeResize="0"/>
          <p:nvPr/>
        </p:nvPicPr>
        <p:blipFill>
          <a:blip r:embed="rId2">
            <a:alphaModFix/>
          </a:blip>
          <a:stretch>
            <a:fillRect/>
          </a:stretch>
        </p:blipFill>
        <p:spPr>
          <a:xfrm>
            <a:off x="300" y="5865175"/>
            <a:ext cx="1329801" cy="996801"/>
          </a:xfrm>
          <a:prstGeom prst="rect">
            <a:avLst/>
          </a:prstGeom>
          <a:noFill/>
          <a:ln>
            <a:noFill/>
          </a:ln>
        </p:spPr>
      </p:pic>
      <p:sp>
        <p:nvSpPr>
          <p:cNvPr id="7" name="Google Shape;113;p2">
            <a:extLst>
              <a:ext uri="{FF2B5EF4-FFF2-40B4-BE49-F238E27FC236}">
                <a16:creationId xmlns:a16="http://schemas.microsoft.com/office/drawing/2014/main" id="{8490040F-7D46-5B40-B551-E421FF910B3B}"/>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2882462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A483B-3E99-4872-9277-5D2927B2449C}"/>
              </a:ext>
            </a:extLst>
          </p:cNvPr>
          <p:cNvSpPr>
            <a:spLocks noGrp="1"/>
          </p:cNvSpPr>
          <p:nvPr>
            <p:ph type="title"/>
          </p:nvPr>
        </p:nvSpPr>
        <p:spPr>
          <a:xfrm>
            <a:off x="838200" y="171451"/>
            <a:ext cx="10515600" cy="1085849"/>
          </a:xfrm>
        </p:spPr>
        <p:txBody>
          <a:bodyPr/>
          <a:lstStyle/>
          <a:p>
            <a:r>
              <a:rPr lang="en-US" dirty="0"/>
              <a:t>Pros of Married Filing Jointly Filing Status</a:t>
            </a:r>
          </a:p>
        </p:txBody>
      </p:sp>
      <p:sp>
        <p:nvSpPr>
          <p:cNvPr id="3" name="Content Placeholder 2">
            <a:extLst>
              <a:ext uri="{FF2B5EF4-FFF2-40B4-BE49-F238E27FC236}">
                <a16:creationId xmlns:a16="http://schemas.microsoft.com/office/drawing/2014/main" id="{D0AB53F4-5060-42D3-A7CC-F7B55E0F55F4}"/>
              </a:ext>
            </a:extLst>
          </p:cNvPr>
          <p:cNvSpPr>
            <a:spLocks noGrp="1"/>
          </p:cNvSpPr>
          <p:nvPr>
            <p:ph idx="1"/>
          </p:nvPr>
        </p:nvSpPr>
        <p:spPr>
          <a:xfrm>
            <a:off x="838200" y="1349298"/>
            <a:ext cx="10833099" cy="5388052"/>
          </a:xfrm>
        </p:spPr>
        <p:txBody>
          <a:bodyPr>
            <a:normAutofit lnSpcReduction="10000"/>
          </a:bodyPr>
          <a:lstStyle/>
          <a:p>
            <a:r>
              <a:rPr lang="en-US" sz="2200" dirty="0"/>
              <a:t>Income splitting creates a marriage bonus for certain households</a:t>
            </a:r>
          </a:p>
          <a:p>
            <a:endParaRPr lang="en-US" dirty="0"/>
          </a:p>
          <a:p>
            <a:endParaRPr lang="en-US" dirty="0"/>
          </a:p>
          <a:p>
            <a:endParaRPr lang="en-US" dirty="0"/>
          </a:p>
          <a:p>
            <a:endParaRPr lang="en-US" dirty="0"/>
          </a:p>
          <a:p>
            <a:pPr marL="457200" lvl="1" indent="0">
              <a:buNone/>
            </a:pPr>
            <a:endParaRPr lang="en-US" sz="1400" dirty="0">
              <a:solidFill>
                <a:schemeClr val="accent2"/>
              </a:solidFill>
            </a:endParaRPr>
          </a:p>
          <a:p>
            <a:pPr marL="457200" lvl="1" indent="0">
              <a:buNone/>
            </a:pPr>
            <a:endParaRPr lang="en-US" sz="1400" dirty="0">
              <a:solidFill>
                <a:schemeClr val="accent2"/>
              </a:solidFill>
            </a:endParaRPr>
          </a:p>
          <a:p>
            <a:pPr marL="457200" lvl="1" indent="0">
              <a:buNone/>
            </a:pPr>
            <a:r>
              <a:rPr lang="en-US" sz="1400" dirty="0">
                <a:solidFill>
                  <a:schemeClr val="accent2"/>
                </a:solidFill>
              </a:rPr>
              <a:t>						</a:t>
            </a:r>
            <a:endParaRPr lang="en-US" sz="1400" dirty="0">
              <a:solidFill>
                <a:schemeClr val="accent1">
                  <a:lumMod val="60000"/>
                  <a:lumOff val="40000"/>
                </a:schemeClr>
              </a:solidFill>
            </a:endParaRPr>
          </a:p>
          <a:p>
            <a:pPr marL="457200" lvl="1" indent="0">
              <a:buNone/>
            </a:pPr>
            <a:r>
              <a:rPr lang="en-US" sz="1600" dirty="0">
                <a:solidFill>
                  <a:schemeClr val="accent1">
                    <a:lumMod val="60000"/>
                    <a:lumOff val="40000"/>
                  </a:schemeClr>
                </a:solidFill>
              </a:rPr>
              <a:t>						        Source: “Faulty Foundations of the Tax Code”</a:t>
            </a:r>
          </a:p>
          <a:p>
            <a:r>
              <a:rPr lang="en-US" sz="2200" dirty="0"/>
              <a:t>Certain credits, deductions, and exclusions only available for married individuals who file MFJ, and are disallowed or restricted if MFS status is used </a:t>
            </a:r>
          </a:p>
          <a:p>
            <a:pPr lvl="1"/>
            <a:r>
              <a:rPr lang="en-US" sz="2200" dirty="0"/>
              <a:t>Disallowed: EITC, American Opportunity Tax Credit, Lifetime Learning Credit, deductions for student loan interest and qualified tuition</a:t>
            </a:r>
          </a:p>
          <a:p>
            <a:pPr lvl="1"/>
            <a:r>
              <a:rPr lang="en-US" sz="2200" dirty="0"/>
              <a:t>Restricted/only narrowly allowed: Premium Tax Credit, exclusion of a base amount of social security benefits</a:t>
            </a:r>
          </a:p>
        </p:txBody>
      </p:sp>
      <p:pic>
        <p:nvPicPr>
          <p:cNvPr id="4" name="Picture 3">
            <a:extLst>
              <a:ext uri="{FF2B5EF4-FFF2-40B4-BE49-F238E27FC236}">
                <a16:creationId xmlns:a16="http://schemas.microsoft.com/office/drawing/2014/main" id="{58BFA409-A832-4D5E-93F7-24DDB422051C}"/>
              </a:ext>
            </a:extLst>
          </p:cNvPr>
          <p:cNvPicPr>
            <a:picLocks noChangeAspect="1"/>
          </p:cNvPicPr>
          <p:nvPr/>
        </p:nvPicPr>
        <p:blipFill>
          <a:blip r:embed="rId3"/>
          <a:stretch>
            <a:fillRect/>
          </a:stretch>
        </p:blipFill>
        <p:spPr>
          <a:xfrm>
            <a:off x="3004430" y="1938620"/>
            <a:ext cx="7449424" cy="2256639"/>
          </a:xfrm>
          <a:prstGeom prst="rect">
            <a:avLst/>
          </a:prstGeom>
        </p:spPr>
      </p:pic>
      <p:pic>
        <p:nvPicPr>
          <p:cNvPr id="5" name="Google Shape;92;g187e94b740b_0_0">
            <a:extLst>
              <a:ext uri="{FF2B5EF4-FFF2-40B4-BE49-F238E27FC236}">
                <a16:creationId xmlns:a16="http://schemas.microsoft.com/office/drawing/2014/main" id="{650C0299-AE7E-E849-9ADF-9647A51630FB}"/>
              </a:ext>
            </a:extLst>
          </p:cNvPr>
          <p:cNvPicPr preferRelativeResize="0"/>
          <p:nvPr/>
        </p:nvPicPr>
        <p:blipFill>
          <a:blip r:embed="rId4">
            <a:alphaModFix/>
          </a:blip>
          <a:stretch>
            <a:fillRect/>
          </a:stretch>
        </p:blipFill>
        <p:spPr>
          <a:xfrm>
            <a:off x="300" y="5865175"/>
            <a:ext cx="1329801" cy="996801"/>
          </a:xfrm>
          <a:prstGeom prst="rect">
            <a:avLst/>
          </a:prstGeom>
          <a:noFill/>
          <a:ln>
            <a:noFill/>
          </a:ln>
        </p:spPr>
      </p:pic>
      <p:sp>
        <p:nvSpPr>
          <p:cNvPr id="6" name="Google Shape;113;p2">
            <a:extLst>
              <a:ext uri="{FF2B5EF4-FFF2-40B4-BE49-F238E27FC236}">
                <a16:creationId xmlns:a16="http://schemas.microsoft.com/office/drawing/2014/main" id="{4900967E-1859-D848-A859-533823D52FD5}"/>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7165116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4ACB2-CF31-4F7D-8CC4-3CC4442D3E29}"/>
              </a:ext>
            </a:extLst>
          </p:cNvPr>
          <p:cNvSpPr>
            <a:spLocks noGrp="1"/>
          </p:cNvSpPr>
          <p:nvPr>
            <p:ph type="title"/>
          </p:nvPr>
        </p:nvSpPr>
        <p:spPr>
          <a:xfrm>
            <a:off x="838200" y="365125"/>
            <a:ext cx="10515600" cy="1216025"/>
          </a:xfrm>
        </p:spPr>
        <p:txBody>
          <a:bodyPr/>
          <a:lstStyle/>
          <a:p>
            <a:r>
              <a:rPr lang="en-US" dirty="0"/>
              <a:t>Cons of Married Filing Jointly Filing Status</a:t>
            </a:r>
          </a:p>
        </p:txBody>
      </p:sp>
      <p:sp>
        <p:nvSpPr>
          <p:cNvPr id="3" name="Content Placeholder 2">
            <a:extLst>
              <a:ext uri="{FF2B5EF4-FFF2-40B4-BE49-F238E27FC236}">
                <a16:creationId xmlns:a16="http://schemas.microsoft.com/office/drawing/2014/main" id="{5AEDEC1D-00A0-4316-B497-B518DCE39B6E}"/>
              </a:ext>
            </a:extLst>
          </p:cNvPr>
          <p:cNvSpPr>
            <a:spLocks noGrp="1"/>
          </p:cNvSpPr>
          <p:nvPr>
            <p:ph idx="1"/>
          </p:nvPr>
        </p:nvSpPr>
        <p:spPr>
          <a:xfrm>
            <a:off x="838200" y="1974850"/>
            <a:ext cx="10515600" cy="4686300"/>
          </a:xfrm>
        </p:spPr>
        <p:txBody>
          <a:bodyPr>
            <a:normAutofit/>
          </a:bodyPr>
          <a:lstStyle/>
          <a:p>
            <a:r>
              <a:rPr lang="en-US" sz="2200" dirty="0"/>
              <a:t>Joint and several liability </a:t>
            </a:r>
          </a:p>
          <a:p>
            <a:pPr lvl="1"/>
            <a:r>
              <a:rPr lang="en-US" sz="2200" dirty="0"/>
              <a:t>Continues after dissolution of marriage, even if the parties agree in divorce proceedings that one spouse should be responsible for the tax liabilities</a:t>
            </a:r>
          </a:p>
          <a:p>
            <a:pPr lvl="1"/>
            <a:r>
              <a:rPr lang="en-US" sz="2200" dirty="0"/>
              <a:t>Only recourse for taxpayers to the IRS is a request for Innocent Spouse Relief</a:t>
            </a:r>
          </a:p>
          <a:p>
            <a:r>
              <a:rPr lang="en-US" sz="2200" dirty="0"/>
              <a:t>Note that you cannot amend from MFJ to MFS after the due date of the original return</a:t>
            </a:r>
          </a:p>
          <a:p>
            <a:r>
              <a:rPr lang="en-US" sz="2200" dirty="0"/>
              <a:t>Note that Married Filing Separately protects a married individual from liability for spouse, but the status is generally financially disadvantageous </a:t>
            </a:r>
          </a:p>
          <a:p>
            <a:r>
              <a:rPr lang="en-US" sz="2200" dirty="0"/>
              <a:t>Some married taxpayers have no choice but to file MFS (e.g. abandonment, cannot locate spouse)</a:t>
            </a:r>
          </a:p>
          <a:p>
            <a:pPr lvl="1"/>
            <a:r>
              <a:rPr lang="en-US" sz="2200" dirty="0"/>
              <a:t>Some taxpayers deliberately misrepresent filing status for this reason, choosing single or head of household status even though not eligible to do so</a:t>
            </a:r>
          </a:p>
        </p:txBody>
      </p:sp>
      <p:pic>
        <p:nvPicPr>
          <p:cNvPr id="4" name="Google Shape;92;g187e94b740b_0_0">
            <a:extLst>
              <a:ext uri="{FF2B5EF4-FFF2-40B4-BE49-F238E27FC236}">
                <a16:creationId xmlns:a16="http://schemas.microsoft.com/office/drawing/2014/main" id="{A858D394-F574-4740-888E-05AF311D69FE}"/>
              </a:ext>
            </a:extLst>
          </p:cNvPr>
          <p:cNvPicPr preferRelativeResize="0"/>
          <p:nvPr/>
        </p:nvPicPr>
        <p:blipFill>
          <a:blip r:embed="rId2">
            <a:alphaModFix/>
          </a:blip>
          <a:stretch>
            <a:fillRect/>
          </a:stretch>
        </p:blipFill>
        <p:spPr>
          <a:xfrm>
            <a:off x="300" y="5865175"/>
            <a:ext cx="1329801" cy="996801"/>
          </a:xfrm>
          <a:prstGeom prst="rect">
            <a:avLst/>
          </a:prstGeom>
          <a:noFill/>
          <a:ln>
            <a:noFill/>
          </a:ln>
        </p:spPr>
      </p:pic>
      <p:sp>
        <p:nvSpPr>
          <p:cNvPr id="5" name="Google Shape;113;p2">
            <a:extLst>
              <a:ext uri="{FF2B5EF4-FFF2-40B4-BE49-F238E27FC236}">
                <a16:creationId xmlns:a16="http://schemas.microsoft.com/office/drawing/2014/main" id="{0EE06269-47B7-3541-AB13-6D7C8EFBE47B}"/>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9673885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67BC9E4-8691-469E-BAA2-D6CC5B0909F1}"/>
              </a:ext>
            </a:extLst>
          </p:cNvPr>
          <p:cNvSpPr>
            <a:spLocks noGrp="1"/>
          </p:cNvSpPr>
          <p:nvPr>
            <p:ph type="title"/>
          </p:nvPr>
        </p:nvSpPr>
        <p:spPr>
          <a:xfrm>
            <a:off x="839788" y="431800"/>
            <a:ext cx="10158412" cy="635000"/>
          </a:xfrm>
        </p:spPr>
        <p:txBody>
          <a:bodyPr>
            <a:noAutofit/>
          </a:bodyPr>
          <a:lstStyle/>
          <a:p>
            <a:r>
              <a:rPr lang="en-US" sz="4400" dirty="0"/>
              <a:t>Marriage Tax Trilemma </a:t>
            </a:r>
          </a:p>
        </p:txBody>
      </p:sp>
      <p:sp>
        <p:nvSpPr>
          <p:cNvPr id="10" name="Text Placeholder 9">
            <a:extLst>
              <a:ext uri="{FF2B5EF4-FFF2-40B4-BE49-F238E27FC236}">
                <a16:creationId xmlns:a16="http://schemas.microsoft.com/office/drawing/2014/main" id="{BD4DBC9A-9A4B-4627-AFFB-E0BE82E93AE1}"/>
              </a:ext>
            </a:extLst>
          </p:cNvPr>
          <p:cNvSpPr>
            <a:spLocks noGrp="1"/>
          </p:cNvSpPr>
          <p:nvPr>
            <p:ph type="body" sz="half" idx="2"/>
          </p:nvPr>
        </p:nvSpPr>
        <p:spPr>
          <a:xfrm>
            <a:off x="839788" y="1066800"/>
            <a:ext cx="10672762" cy="5359400"/>
          </a:xfrm>
        </p:spPr>
        <p:txBody>
          <a:bodyPr>
            <a:normAutofit/>
          </a:bodyPr>
          <a:lstStyle/>
          <a:p>
            <a:endParaRPr lang="en-US" sz="1800" dirty="0"/>
          </a:p>
          <a:p>
            <a:r>
              <a:rPr lang="en-US" sz="2600" dirty="0"/>
              <a:t>The term “Marriage Tax Trilemma” refers to the conundrum that a tax system cannot simultaneously achieve marriage neutrality (neither encourage nor penalize marriage), couples neutrality (tax all similarly situated married couples equally), and progressive rates – it can only achieve two of the three. </a:t>
            </a:r>
          </a:p>
          <a:p>
            <a:endParaRPr lang="en-US" sz="2600" dirty="0"/>
          </a:p>
          <a:p>
            <a:r>
              <a:rPr lang="en-US" sz="2600" dirty="0"/>
              <a:t>	“…</a:t>
            </a:r>
            <a:r>
              <a:rPr lang="en-US" sz="2600" i="1" dirty="0"/>
              <a:t>it is simply impossible to design a progressive tax regime in which all married couples of equal aggregate income are taxed equally and in which an individual's tax liability is unaffected by changes in marital status</a:t>
            </a:r>
            <a:r>
              <a:rPr lang="en-US" sz="2600" dirty="0"/>
              <a:t>.” 		</a:t>
            </a:r>
          </a:p>
          <a:p>
            <a:r>
              <a:rPr lang="en-US" sz="2600" dirty="0"/>
              <a:t>	</a:t>
            </a:r>
          </a:p>
          <a:p>
            <a:r>
              <a:rPr lang="en-US" sz="2600" dirty="0"/>
              <a:t>	Druker v. Commissioner, 697 F.2d 46, 50 (1982)</a:t>
            </a:r>
            <a:endParaRPr lang="en-US" sz="2600" b="1" dirty="0"/>
          </a:p>
        </p:txBody>
      </p:sp>
      <p:pic>
        <p:nvPicPr>
          <p:cNvPr id="4" name="Google Shape;92;g187e94b740b_0_0">
            <a:extLst>
              <a:ext uri="{FF2B5EF4-FFF2-40B4-BE49-F238E27FC236}">
                <a16:creationId xmlns:a16="http://schemas.microsoft.com/office/drawing/2014/main" id="{122F17FB-C98F-B94E-B5AB-E8995E530E04}"/>
              </a:ext>
            </a:extLst>
          </p:cNvPr>
          <p:cNvPicPr preferRelativeResize="0"/>
          <p:nvPr/>
        </p:nvPicPr>
        <p:blipFill>
          <a:blip r:embed="rId3">
            <a:alphaModFix/>
          </a:blip>
          <a:stretch>
            <a:fillRect/>
          </a:stretch>
        </p:blipFill>
        <p:spPr>
          <a:xfrm>
            <a:off x="300" y="5865175"/>
            <a:ext cx="1329801" cy="996801"/>
          </a:xfrm>
          <a:prstGeom prst="rect">
            <a:avLst/>
          </a:prstGeom>
          <a:noFill/>
          <a:ln>
            <a:noFill/>
          </a:ln>
        </p:spPr>
      </p:pic>
      <p:sp>
        <p:nvSpPr>
          <p:cNvPr id="5" name="Google Shape;113;p2">
            <a:extLst>
              <a:ext uri="{FF2B5EF4-FFF2-40B4-BE49-F238E27FC236}">
                <a16:creationId xmlns:a16="http://schemas.microsoft.com/office/drawing/2014/main" id="{C79A58D5-BFC5-C549-9442-FFA1DFCEA095}"/>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24175207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67BC9E4-8691-469E-BAA2-D6CC5B0909F1}"/>
              </a:ext>
            </a:extLst>
          </p:cNvPr>
          <p:cNvSpPr>
            <a:spLocks noGrp="1"/>
          </p:cNvSpPr>
          <p:nvPr>
            <p:ph type="title"/>
          </p:nvPr>
        </p:nvSpPr>
        <p:spPr>
          <a:xfrm>
            <a:off x="839788" y="431800"/>
            <a:ext cx="10158412" cy="635000"/>
          </a:xfrm>
        </p:spPr>
        <p:txBody>
          <a:bodyPr>
            <a:noAutofit/>
          </a:bodyPr>
          <a:lstStyle/>
          <a:p>
            <a:r>
              <a:rPr lang="en-US" sz="4400" dirty="0"/>
              <a:t>Marriage Tax Trilemma</a:t>
            </a:r>
          </a:p>
        </p:txBody>
      </p:sp>
      <p:sp>
        <p:nvSpPr>
          <p:cNvPr id="10" name="Text Placeholder 9">
            <a:extLst>
              <a:ext uri="{FF2B5EF4-FFF2-40B4-BE49-F238E27FC236}">
                <a16:creationId xmlns:a16="http://schemas.microsoft.com/office/drawing/2014/main" id="{BD4DBC9A-9A4B-4627-AFFB-E0BE82E93AE1}"/>
              </a:ext>
            </a:extLst>
          </p:cNvPr>
          <p:cNvSpPr>
            <a:spLocks noGrp="1"/>
          </p:cNvSpPr>
          <p:nvPr>
            <p:ph type="body" sz="half" idx="2"/>
          </p:nvPr>
        </p:nvSpPr>
        <p:spPr>
          <a:xfrm>
            <a:off x="839788" y="1066800"/>
            <a:ext cx="10512424" cy="5359400"/>
          </a:xfrm>
        </p:spPr>
        <p:txBody>
          <a:bodyPr>
            <a:normAutofit lnSpcReduction="10000"/>
          </a:bodyPr>
          <a:lstStyle/>
          <a:p>
            <a:endParaRPr lang="en-US" sz="2400" dirty="0"/>
          </a:p>
          <a:p>
            <a:r>
              <a:rPr lang="en-US" sz="2400" dirty="0"/>
              <a:t>The United States is an outlier among countries in its choice to use joint tax return filing; this is because other countries prioritize marriage neutrality and progressive rates, while the United States prioritizes couples neutrality and progressive rates.</a:t>
            </a:r>
          </a:p>
          <a:p>
            <a:endParaRPr lang="en-US" sz="2400" dirty="0"/>
          </a:p>
          <a:p>
            <a:r>
              <a:rPr lang="en-US" sz="2400" dirty="0"/>
              <a:t>Joint filing results in a “marriage bonus” for some households (particularly for the model of white, heterosexual households with a male breadwinner).</a:t>
            </a:r>
          </a:p>
          <a:p>
            <a:endParaRPr lang="en-US" sz="2400" dirty="0"/>
          </a:p>
          <a:p>
            <a:r>
              <a:rPr lang="en-US" sz="2400" dirty="0"/>
              <a:t>Dual-earner households generally do not benefit from the marriage bonus and may face in a marriage penalty in the highest tax brackets; low-income taxpayers also face a marriage penalty because of phase-out for EITC is not double that of two single earners.</a:t>
            </a:r>
          </a:p>
          <a:p>
            <a:endParaRPr lang="en-US" sz="2400" dirty="0"/>
          </a:p>
          <a:p>
            <a:r>
              <a:rPr lang="en-US" sz="1800" dirty="0"/>
              <a:t>Source: “Faulty Foundations of the Tax Code”</a:t>
            </a:r>
          </a:p>
        </p:txBody>
      </p:sp>
      <p:pic>
        <p:nvPicPr>
          <p:cNvPr id="4" name="Google Shape;92;g187e94b740b_0_0">
            <a:extLst>
              <a:ext uri="{FF2B5EF4-FFF2-40B4-BE49-F238E27FC236}">
                <a16:creationId xmlns:a16="http://schemas.microsoft.com/office/drawing/2014/main" id="{E573CF98-25D6-784D-9A19-23AB2879DEB0}"/>
              </a:ext>
            </a:extLst>
          </p:cNvPr>
          <p:cNvPicPr preferRelativeResize="0"/>
          <p:nvPr/>
        </p:nvPicPr>
        <p:blipFill>
          <a:blip r:embed="rId3">
            <a:alphaModFix/>
          </a:blip>
          <a:stretch>
            <a:fillRect/>
          </a:stretch>
        </p:blipFill>
        <p:spPr>
          <a:xfrm>
            <a:off x="300" y="5865175"/>
            <a:ext cx="1329801" cy="996801"/>
          </a:xfrm>
          <a:prstGeom prst="rect">
            <a:avLst/>
          </a:prstGeom>
          <a:noFill/>
          <a:ln>
            <a:noFill/>
          </a:ln>
        </p:spPr>
      </p:pic>
      <p:sp>
        <p:nvSpPr>
          <p:cNvPr id="5" name="Google Shape;113;p2">
            <a:extLst>
              <a:ext uri="{FF2B5EF4-FFF2-40B4-BE49-F238E27FC236}">
                <a16:creationId xmlns:a16="http://schemas.microsoft.com/office/drawing/2014/main" id="{D493F4D5-B9EC-C94D-830A-E2BA91BFD862}"/>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26637137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BD6A6-6E89-4BA9-83A0-58778F8A5A5F}"/>
              </a:ext>
            </a:extLst>
          </p:cNvPr>
          <p:cNvSpPr>
            <a:spLocks noGrp="1"/>
          </p:cNvSpPr>
          <p:nvPr>
            <p:ph type="title"/>
          </p:nvPr>
        </p:nvSpPr>
        <p:spPr>
          <a:xfrm>
            <a:off x="1014760" y="365125"/>
            <a:ext cx="10339039" cy="1325563"/>
          </a:xfrm>
        </p:spPr>
        <p:txBody>
          <a:bodyPr/>
          <a:lstStyle/>
          <a:p>
            <a:r>
              <a:rPr lang="en-US" dirty="0"/>
              <a:t>Resources</a:t>
            </a:r>
          </a:p>
        </p:txBody>
      </p:sp>
      <p:sp>
        <p:nvSpPr>
          <p:cNvPr id="3" name="Content Placeholder 2">
            <a:extLst>
              <a:ext uri="{FF2B5EF4-FFF2-40B4-BE49-F238E27FC236}">
                <a16:creationId xmlns:a16="http://schemas.microsoft.com/office/drawing/2014/main" id="{3C66B8C0-4EB5-4BA1-9CC7-59C1C393C233}"/>
              </a:ext>
            </a:extLst>
          </p:cNvPr>
          <p:cNvSpPr>
            <a:spLocks noGrp="1"/>
          </p:cNvSpPr>
          <p:nvPr>
            <p:ph idx="1"/>
          </p:nvPr>
        </p:nvSpPr>
        <p:spPr/>
        <p:txBody>
          <a:bodyPr>
            <a:normAutofit fontScale="92500"/>
          </a:bodyPr>
          <a:lstStyle/>
          <a:p>
            <a:r>
              <a:rPr lang="en-US" dirty="0"/>
              <a:t>“Feminism and the Tax Code” -  Tax Notes Today interview with Professors Bridget Crawford and Anthony Infanti</a:t>
            </a:r>
          </a:p>
          <a:p>
            <a:r>
              <a:rPr lang="en-US" dirty="0"/>
              <a:t>“Love, Money, and the IRS: Family, Income-Sharing, and the Joint Income Tax Return” – Marjorie Kornhauser</a:t>
            </a:r>
          </a:p>
          <a:p>
            <a:r>
              <a:rPr lang="en-US" dirty="0"/>
              <a:t>“The Faulty Foundations of the Tax Code: Gender and Racial Bias in Our Tax Code” – Ariel Jurow Kleiman, Amy K. Matsui, and Estelle Mitchell</a:t>
            </a:r>
          </a:p>
          <a:p>
            <a:r>
              <a:rPr lang="en-US" dirty="0"/>
              <a:t>“For Better </a:t>
            </a:r>
            <a:r>
              <a:rPr lang="en-US" i="1" dirty="0"/>
              <a:t>and</a:t>
            </a:r>
            <a:r>
              <a:rPr lang="en-US" dirty="0"/>
              <a:t> Worse: The Differing Income Tax Treatments of Marriage at Different Income Levels” – Lawrence Zelenak </a:t>
            </a:r>
          </a:p>
          <a:p>
            <a:r>
              <a:rPr lang="en-US" dirty="0"/>
              <a:t>“Joint Winners, Separate Losers: Proposals to Ease the Sting for Married Taxpayers Filing Separately – Michelle Lyon Drumbl</a:t>
            </a:r>
          </a:p>
        </p:txBody>
      </p:sp>
      <p:pic>
        <p:nvPicPr>
          <p:cNvPr id="4" name="Google Shape;92;g187e94b740b_0_0">
            <a:extLst>
              <a:ext uri="{FF2B5EF4-FFF2-40B4-BE49-F238E27FC236}">
                <a16:creationId xmlns:a16="http://schemas.microsoft.com/office/drawing/2014/main" id="{2A6F069B-7C3E-4A49-8050-164F28F29911}"/>
              </a:ext>
            </a:extLst>
          </p:cNvPr>
          <p:cNvPicPr preferRelativeResize="0"/>
          <p:nvPr/>
        </p:nvPicPr>
        <p:blipFill>
          <a:blip r:embed="rId2">
            <a:alphaModFix/>
          </a:blip>
          <a:stretch>
            <a:fillRect/>
          </a:stretch>
        </p:blipFill>
        <p:spPr>
          <a:xfrm>
            <a:off x="300" y="5865175"/>
            <a:ext cx="1329801" cy="996801"/>
          </a:xfrm>
          <a:prstGeom prst="rect">
            <a:avLst/>
          </a:prstGeom>
          <a:noFill/>
          <a:ln>
            <a:noFill/>
          </a:ln>
        </p:spPr>
      </p:pic>
      <p:sp>
        <p:nvSpPr>
          <p:cNvPr id="5" name="Google Shape;113;p2">
            <a:extLst>
              <a:ext uri="{FF2B5EF4-FFF2-40B4-BE49-F238E27FC236}">
                <a16:creationId xmlns:a16="http://schemas.microsoft.com/office/drawing/2014/main" id="{1D8946FF-3039-0042-8CF5-7506F55F73BC}"/>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2957053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NNEDV Federal Policy Priorities</a:t>
            </a:r>
          </a:p>
        </p:txBody>
      </p:sp>
      <p:sp>
        <p:nvSpPr>
          <p:cNvPr id="3" name="Content Placeholder 2"/>
          <p:cNvSpPr>
            <a:spLocks noGrp="1"/>
          </p:cNvSpPr>
          <p:nvPr>
            <p:ph idx="1"/>
          </p:nvPr>
        </p:nvSpPr>
        <p:spPr/>
        <p:txBody>
          <a:bodyPr/>
          <a:lstStyle/>
          <a:p>
            <a:r>
              <a:rPr lang="en-US" dirty="0"/>
              <a:t>Policies that authorize and fund DV programs and services: VAWA, FVPSA, annual appropriations</a:t>
            </a:r>
          </a:p>
          <a:p>
            <a:r>
              <a:rPr lang="en-US" dirty="0"/>
              <a:t>Policies that impact survivors’ safety and address root causes: Gun Violence, Housing, EJ, Tech Safety, Privacy/Confidentiality, Repro healthcare, CJ reform, etc.</a:t>
            </a:r>
          </a:p>
        </p:txBody>
      </p:sp>
      <p:sp>
        <p:nvSpPr>
          <p:cNvPr id="4" name="Date Placeholder 3"/>
          <p:cNvSpPr>
            <a:spLocks noGrp="1"/>
          </p:cNvSpPr>
          <p:nvPr>
            <p:ph type="dt" sz="half" idx="10"/>
          </p:nvPr>
        </p:nvSpPr>
        <p:spPr>
          <a:xfrm>
            <a:off x="9881839" y="6356350"/>
            <a:ext cx="2743200" cy="365125"/>
          </a:xfrm>
        </p:spPr>
        <p:txBody>
          <a:bodyPr/>
          <a:lstStyle/>
          <a:p>
            <a:r>
              <a:rPr lang="en-US" dirty="0"/>
              <a:t>© 2022 NNEDV</a:t>
            </a:r>
          </a:p>
        </p:txBody>
      </p:sp>
      <p:pic>
        <p:nvPicPr>
          <p:cNvPr id="6" name="Google Shape;92;g187e94b740b_0_0">
            <a:extLst>
              <a:ext uri="{FF2B5EF4-FFF2-40B4-BE49-F238E27FC236}">
                <a16:creationId xmlns:a16="http://schemas.microsoft.com/office/drawing/2014/main" id="{F08DF680-14F9-B34C-ADF6-79DF30CFEEC5}"/>
              </a:ext>
            </a:extLst>
          </p:cNvPr>
          <p:cNvPicPr preferRelativeResize="0"/>
          <p:nvPr/>
        </p:nvPicPr>
        <p:blipFill>
          <a:blip r:embed="rId2">
            <a:alphaModFix/>
          </a:blip>
          <a:stretch>
            <a:fillRect/>
          </a:stretch>
        </p:blipFill>
        <p:spPr>
          <a:xfrm>
            <a:off x="300" y="5865175"/>
            <a:ext cx="1329801" cy="996801"/>
          </a:xfrm>
          <a:prstGeom prst="rect">
            <a:avLst/>
          </a:prstGeom>
          <a:noFill/>
          <a:ln>
            <a:noFill/>
          </a:ln>
        </p:spPr>
      </p:pic>
      <p:sp>
        <p:nvSpPr>
          <p:cNvPr id="7" name="Google Shape;113;p2">
            <a:extLst>
              <a:ext uri="{FF2B5EF4-FFF2-40B4-BE49-F238E27FC236}">
                <a16:creationId xmlns:a16="http://schemas.microsoft.com/office/drawing/2014/main" id="{5E38ADE9-C6A9-704B-86BE-5C61D157F9DC}"/>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108766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COVID-19 Economic Impact Payments (EIPs)</a:t>
            </a:r>
          </a:p>
        </p:txBody>
      </p:sp>
      <p:sp>
        <p:nvSpPr>
          <p:cNvPr id="3" name="Content Placeholder 2"/>
          <p:cNvSpPr>
            <a:spLocks noGrp="1"/>
          </p:cNvSpPr>
          <p:nvPr>
            <p:ph idx="1"/>
          </p:nvPr>
        </p:nvSpPr>
        <p:spPr/>
        <p:txBody>
          <a:bodyPr>
            <a:normAutofit/>
          </a:bodyPr>
          <a:lstStyle/>
          <a:p>
            <a:r>
              <a:rPr lang="en-US" dirty="0"/>
              <a:t>99% of DV survivors experience economic abuse; pandemic exacerbated it</a:t>
            </a:r>
          </a:p>
          <a:p>
            <a:r>
              <a:rPr lang="en-US" dirty="0"/>
              <a:t>Lost income or lost jobs</a:t>
            </a:r>
          </a:p>
          <a:p>
            <a:r>
              <a:rPr lang="en-US" dirty="0"/>
              <a:t>Access to services were also limited</a:t>
            </a:r>
          </a:p>
          <a:p>
            <a:r>
              <a:rPr lang="en-US" dirty="0"/>
              <a:t>$730 on average to stay safe during pandemic</a:t>
            </a:r>
          </a:p>
          <a:p>
            <a:r>
              <a:rPr lang="en-US" dirty="0"/>
              <a:t>EIPs could be a lifeline for survivors</a:t>
            </a:r>
          </a:p>
          <a:p>
            <a:r>
              <a:rPr lang="en-US" dirty="0"/>
              <a:t>Unique barriers for survivors accessing EIPs</a:t>
            </a:r>
          </a:p>
        </p:txBody>
      </p:sp>
      <p:sp>
        <p:nvSpPr>
          <p:cNvPr id="4" name="Date Placeholder 3"/>
          <p:cNvSpPr>
            <a:spLocks noGrp="1"/>
          </p:cNvSpPr>
          <p:nvPr>
            <p:ph type="dt" sz="half" idx="10"/>
          </p:nvPr>
        </p:nvSpPr>
        <p:spPr>
          <a:xfrm>
            <a:off x="9781478" y="6356350"/>
            <a:ext cx="2743200" cy="365125"/>
          </a:xfrm>
        </p:spPr>
        <p:txBody>
          <a:bodyPr/>
          <a:lstStyle/>
          <a:p>
            <a:r>
              <a:rPr lang="en-US" dirty="0"/>
              <a:t>© 2022 NNEDV</a:t>
            </a:r>
          </a:p>
        </p:txBody>
      </p:sp>
      <p:pic>
        <p:nvPicPr>
          <p:cNvPr id="6" name="Google Shape;92;g187e94b740b_0_0">
            <a:extLst>
              <a:ext uri="{FF2B5EF4-FFF2-40B4-BE49-F238E27FC236}">
                <a16:creationId xmlns:a16="http://schemas.microsoft.com/office/drawing/2014/main" id="{FECB9079-FCE9-A34B-8D43-0CE126B37398}"/>
              </a:ext>
            </a:extLst>
          </p:cNvPr>
          <p:cNvPicPr preferRelativeResize="0"/>
          <p:nvPr/>
        </p:nvPicPr>
        <p:blipFill>
          <a:blip r:embed="rId2">
            <a:alphaModFix/>
          </a:blip>
          <a:stretch>
            <a:fillRect/>
          </a:stretch>
        </p:blipFill>
        <p:spPr>
          <a:xfrm>
            <a:off x="300" y="5865175"/>
            <a:ext cx="1329801" cy="996801"/>
          </a:xfrm>
          <a:prstGeom prst="rect">
            <a:avLst/>
          </a:prstGeom>
          <a:noFill/>
          <a:ln>
            <a:noFill/>
          </a:ln>
        </p:spPr>
      </p:pic>
      <p:sp>
        <p:nvSpPr>
          <p:cNvPr id="7" name="Google Shape;113;p2">
            <a:extLst>
              <a:ext uri="{FF2B5EF4-FFF2-40B4-BE49-F238E27FC236}">
                <a16:creationId xmlns:a16="http://schemas.microsoft.com/office/drawing/2014/main" id="{AF24065E-4749-D444-A142-71BFDBC919E4}"/>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2255339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Challenges/Barriers to Accessing EIPs</a:t>
            </a:r>
          </a:p>
        </p:txBody>
      </p:sp>
      <p:sp>
        <p:nvSpPr>
          <p:cNvPr id="3" name="Content Placeholder 2"/>
          <p:cNvSpPr>
            <a:spLocks noGrp="1"/>
          </p:cNvSpPr>
          <p:nvPr>
            <p:ph idx="1"/>
          </p:nvPr>
        </p:nvSpPr>
        <p:spPr/>
        <p:txBody>
          <a:bodyPr/>
          <a:lstStyle/>
          <a:p>
            <a:r>
              <a:rPr lang="en-US" dirty="0"/>
              <a:t>Unbanked, no address, move frequently</a:t>
            </a:r>
          </a:p>
          <a:p>
            <a:r>
              <a:rPr lang="en-US" dirty="0"/>
              <a:t>Abusers intercepting rebate</a:t>
            </a:r>
          </a:p>
          <a:p>
            <a:r>
              <a:rPr lang="en-US" dirty="0"/>
              <a:t>Difficulties accessing online portal</a:t>
            </a:r>
          </a:p>
          <a:p>
            <a:r>
              <a:rPr lang="en-US" dirty="0">
                <a:hlinkClick r:id="rId2"/>
              </a:rPr>
              <a:t>Developed resources for survivors &amp; advocates</a:t>
            </a:r>
            <a:endParaRPr lang="en-US" dirty="0"/>
          </a:p>
          <a:p>
            <a:r>
              <a:rPr lang="en-US" dirty="0"/>
              <a:t>Recommendations to Treasury &amp; IRS</a:t>
            </a:r>
          </a:p>
        </p:txBody>
      </p:sp>
      <p:sp>
        <p:nvSpPr>
          <p:cNvPr id="4" name="Date Placeholder 3"/>
          <p:cNvSpPr>
            <a:spLocks noGrp="1"/>
          </p:cNvSpPr>
          <p:nvPr>
            <p:ph type="dt" sz="half" idx="10"/>
          </p:nvPr>
        </p:nvSpPr>
        <p:spPr>
          <a:xfrm>
            <a:off x="9870687" y="6356349"/>
            <a:ext cx="2743200" cy="365125"/>
          </a:xfrm>
        </p:spPr>
        <p:txBody>
          <a:bodyPr/>
          <a:lstStyle/>
          <a:p>
            <a:r>
              <a:rPr lang="en-US" dirty="0"/>
              <a:t>© 2022 NNEDV</a:t>
            </a:r>
          </a:p>
        </p:txBody>
      </p:sp>
      <p:pic>
        <p:nvPicPr>
          <p:cNvPr id="6" name="Google Shape;92;g187e94b740b_0_0">
            <a:extLst>
              <a:ext uri="{FF2B5EF4-FFF2-40B4-BE49-F238E27FC236}">
                <a16:creationId xmlns:a16="http://schemas.microsoft.com/office/drawing/2014/main" id="{40ABD85F-04B4-1046-BE81-2565B5391DF4}"/>
              </a:ext>
            </a:extLst>
          </p:cNvPr>
          <p:cNvPicPr preferRelativeResize="0"/>
          <p:nvPr/>
        </p:nvPicPr>
        <p:blipFill>
          <a:blip r:embed="rId3">
            <a:alphaModFix/>
          </a:blip>
          <a:stretch>
            <a:fillRect/>
          </a:stretch>
        </p:blipFill>
        <p:spPr>
          <a:xfrm>
            <a:off x="300" y="5865175"/>
            <a:ext cx="1329801" cy="996801"/>
          </a:xfrm>
          <a:prstGeom prst="rect">
            <a:avLst/>
          </a:prstGeom>
          <a:noFill/>
          <a:ln>
            <a:noFill/>
          </a:ln>
        </p:spPr>
      </p:pic>
      <p:sp>
        <p:nvSpPr>
          <p:cNvPr id="7" name="Google Shape;113;p2">
            <a:extLst>
              <a:ext uri="{FF2B5EF4-FFF2-40B4-BE49-F238E27FC236}">
                <a16:creationId xmlns:a16="http://schemas.microsoft.com/office/drawing/2014/main" id="{AB227B1E-7B6C-7C42-BB6A-BCDD5036499C}"/>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1522391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Challenges/Barriers to Accessing EIPs</a:t>
            </a:r>
          </a:p>
        </p:txBody>
      </p:sp>
      <p:sp>
        <p:nvSpPr>
          <p:cNvPr id="3" name="Content Placeholder 2"/>
          <p:cNvSpPr>
            <a:spLocks noGrp="1"/>
          </p:cNvSpPr>
          <p:nvPr>
            <p:ph idx="1"/>
          </p:nvPr>
        </p:nvSpPr>
        <p:spPr/>
        <p:txBody>
          <a:bodyPr>
            <a:normAutofit/>
          </a:bodyPr>
          <a:lstStyle/>
          <a:p>
            <a:r>
              <a:rPr lang="en-US" dirty="0"/>
              <a:t>IRS issued EIP based on a joint return and</a:t>
            </a:r>
          </a:p>
          <a:p>
            <a:pPr lvl="1"/>
            <a:r>
              <a:rPr lang="en-US" dirty="0"/>
              <a:t>Directly deposited into account controlled by abuser, or</a:t>
            </a:r>
          </a:p>
          <a:p>
            <a:pPr lvl="1"/>
            <a:r>
              <a:rPr lang="en-US" dirty="0"/>
              <a:t>Issued check, which abuser cashed or deposited into abuser account</a:t>
            </a:r>
          </a:p>
        </p:txBody>
      </p:sp>
      <p:sp>
        <p:nvSpPr>
          <p:cNvPr id="4" name="Date Placeholder 3"/>
          <p:cNvSpPr>
            <a:spLocks noGrp="1"/>
          </p:cNvSpPr>
          <p:nvPr>
            <p:ph type="dt" sz="half" idx="10"/>
          </p:nvPr>
        </p:nvSpPr>
        <p:spPr>
          <a:xfrm>
            <a:off x="10104864" y="6310312"/>
            <a:ext cx="2743200" cy="365125"/>
          </a:xfrm>
        </p:spPr>
        <p:txBody>
          <a:bodyPr/>
          <a:lstStyle/>
          <a:p>
            <a:r>
              <a:rPr lang="en-US" dirty="0"/>
              <a:t>© 2022 NNEDV</a:t>
            </a:r>
          </a:p>
        </p:txBody>
      </p:sp>
      <p:pic>
        <p:nvPicPr>
          <p:cNvPr id="6" name="Google Shape;92;g187e94b740b_0_0">
            <a:extLst>
              <a:ext uri="{FF2B5EF4-FFF2-40B4-BE49-F238E27FC236}">
                <a16:creationId xmlns:a16="http://schemas.microsoft.com/office/drawing/2014/main" id="{ED9116E4-A9DC-6443-957E-54413C62FB59}"/>
              </a:ext>
            </a:extLst>
          </p:cNvPr>
          <p:cNvPicPr preferRelativeResize="0"/>
          <p:nvPr/>
        </p:nvPicPr>
        <p:blipFill>
          <a:blip r:embed="rId2">
            <a:alphaModFix/>
          </a:blip>
          <a:stretch>
            <a:fillRect/>
          </a:stretch>
        </p:blipFill>
        <p:spPr>
          <a:xfrm>
            <a:off x="300" y="5865175"/>
            <a:ext cx="1329801" cy="996801"/>
          </a:xfrm>
          <a:prstGeom prst="rect">
            <a:avLst/>
          </a:prstGeom>
          <a:noFill/>
          <a:ln>
            <a:noFill/>
          </a:ln>
        </p:spPr>
      </p:pic>
      <p:sp>
        <p:nvSpPr>
          <p:cNvPr id="7" name="Google Shape;113;p2">
            <a:extLst>
              <a:ext uri="{FF2B5EF4-FFF2-40B4-BE49-F238E27FC236}">
                <a16:creationId xmlns:a16="http://schemas.microsoft.com/office/drawing/2014/main" id="{7B002615-11D4-3D42-BFFC-132D1A34C0B8}"/>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988900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Taken</a:t>
            </a:r>
          </a:p>
        </p:txBody>
      </p:sp>
      <p:sp>
        <p:nvSpPr>
          <p:cNvPr id="3" name="Content Placeholder 2"/>
          <p:cNvSpPr>
            <a:spLocks noGrp="1"/>
          </p:cNvSpPr>
          <p:nvPr>
            <p:ph idx="1"/>
          </p:nvPr>
        </p:nvSpPr>
        <p:spPr>
          <a:xfrm>
            <a:off x="1103971" y="1538868"/>
            <a:ext cx="10249829" cy="4638095"/>
          </a:xfrm>
        </p:spPr>
        <p:txBody>
          <a:bodyPr>
            <a:normAutofit fontScale="92500"/>
          </a:bodyPr>
          <a:lstStyle/>
          <a:p>
            <a:r>
              <a:rPr lang="en-US" dirty="0"/>
              <a:t>Congressional letters to Treasury &amp; IRS</a:t>
            </a:r>
          </a:p>
          <a:p>
            <a:r>
              <a:rPr lang="en-US" dirty="0"/>
              <a:t>IRS Commissioner questioned during hearings</a:t>
            </a:r>
          </a:p>
          <a:p>
            <a:r>
              <a:rPr lang="en-US" dirty="0"/>
              <a:t>Center for Taxpayer Rights, Community Tax Law Project, and NNEDV develop a </a:t>
            </a:r>
            <a:r>
              <a:rPr lang="en-US" u="sng" dirty="0">
                <a:hlinkClick r:id="rId2"/>
              </a:rPr>
              <a:t>roadmap</a:t>
            </a:r>
            <a:r>
              <a:rPr lang="en-US" dirty="0"/>
              <a:t> for how the IRS can deliver EIPs to survivors using its existing authority</a:t>
            </a:r>
          </a:p>
          <a:p>
            <a:r>
              <a:rPr lang="en-US" dirty="0"/>
              <a:t>Center for Taxpayer Rights, Community Tax Law Project, and NNEDV develop flyer (in </a:t>
            </a:r>
            <a:r>
              <a:rPr lang="en-US" u="sng" dirty="0">
                <a:hlinkClick r:id="rId3"/>
              </a:rPr>
              <a:t>English</a:t>
            </a:r>
            <a:r>
              <a:rPr lang="en-US" dirty="0"/>
              <a:t> and </a:t>
            </a:r>
            <a:r>
              <a:rPr lang="en-US" u="sng" dirty="0">
                <a:hlinkClick r:id="rId4"/>
              </a:rPr>
              <a:t>Spanish</a:t>
            </a:r>
            <a:r>
              <a:rPr lang="en-US" dirty="0"/>
              <a:t>) for how survivors can access 2020 EIPs as a credit or refund on their 2020 federal tax returns </a:t>
            </a:r>
          </a:p>
          <a:p>
            <a:r>
              <a:rPr lang="en-US" dirty="0"/>
              <a:t>Legislation to establish a fund or </a:t>
            </a:r>
            <a:r>
              <a:rPr lang="en-US" dirty="0" err="1"/>
              <a:t>grantmaking</a:t>
            </a:r>
            <a:r>
              <a:rPr lang="en-US" dirty="0"/>
              <a:t> program from which to make COVID-19 EIP replacement payments or compensatory payments to survivors of domestic violence and their qualifying children</a:t>
            </a:r>
          </a:p>
        </p:txBody>
      </p:sp>
      <p:sp>
        <p:nvSpPr>
          <p:cNvPr id="4" name="Date Placeholder 3"/>
          <p:cNvSpPr>
            <a:spLocks noGrp="1"/>
          </p:cNvSpPr>
          <p:nvPr>
            <p:ph type="dt" sz="half" idx="10"/>
          </p:nvPr>
        </p:nvSpPr>
        <p:spPr>
          <a:xfrm>
            <a:off x="9881839" y="6356350"/>
            <a:ext cx="2743200" cy="365125"/>
          </a:xfrm>
        </p:spPr>
        <p:txBody>
          <a:bodyPr/>
          <a:lstStyle/>
          <a:p>
            <a:r>
              <a:rPr lang="en-US" dirty="0"/>
              <a:t>© 2022 NNEDV</a:t>
            </a:r>
          </a:p>
        </p:txBody>
      </p:sp>
      <p:pic>
        <p:nvPicPr>
          <p:cNvPr id="6" name="Google Shape;92;g187e94b740b_0_0">
            <a:extLst>
              <a:ext uri="{FF2B5EF4-FFF2-40B4-BE49-F238E27FC236}">
                <a16:creationId xmlns:a16="http://schemas.microsoft.com/office/drawing/2014/main" id="{7A863DFB-A670-8B42-AE9E-15602644EBF1}"/>
              </a:ext>
            </a:extLst>
          </p:cNvPr>
          <p:cNvPicPr preferRelativeResize="0"/>
          <p:nvPr/>
        </p:nvPicPr>
        <p:blipFill>
          <a:blip r:embed="rId5">
            <a:alphaModFix/>
          </a:blip>
          <a:stretch>
            <a:fillRect/>
          </a:stretch>
        </p:blipFill>
        <p:spPr>
          <a:xfrm>
            <a:off x="300" y="5865175"/>
            <a:ext cx="1329801" cy="996801"/>
          </a:xfrm>
          <a:prstGeom prst="rect">
            <a:avLst/>
          </a:prstGeom>
          <a:noFill/>
          <a:ln>
            <a:noFill/>
          </a:ln>
        </p:spPr>
      </p:pic>
      <p:sp>
        <p:nvSpPr>
          <p:cNvPr id="8" name="Google Shape;113;p2">
            <a:extLst>
              <a:ext uri="{FF2B5EF4-FFF2-40B4-BE49-F238E27FC236}">
                <a16:creationId xmlns:a16="http://schemas.microsoft.com/office/drawing/2014/main" id="{D7A88EC0-8AD9-3040-A17C-C5776A8486CE}"/>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226502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C10E4DB-4DDA-4943-8564-244AD1AA42E1}"/>
              </a:ext>
            </a:extLst>
          </p:cNvPr>
          <p:cNvSpPr>
            <a:spLocks noGrp="1"/>
          </p:cNvSpPr>
          <p:nvPr>
            <p:ph type="sldNum" sz="quarter" idx="16"/>
          </p:nvPr>
        </p:nvSpPr>
        <p:spPr/>
        <p:txBody>
          <a:bodyPr/>
          <a:lstStyle/>
          <a:p>
            <a:fld id="{6F4F6840-7419-A24A-A696-AF1A194E8719}" type="slidenum">
              <a:rPr lang="en-US" smtClean="0"/>
              <a:t>9</a:t>
            </a:fld>
            <a:endParaRPr lang="en-US" dirty="0"/>
          </a:p>
        </p:txBody>
      </p:sp>
      <p:sp>
        <p:nvSpPr>
          <p:cNvPr id="5" name="Text Placeholder 4">
            <a:extLst>
              <a:ext uri="{FF2B5EF4-FFF2-40B4-BE49-F238E27FC236}">
                <a16:creationId xmlns:a16="http://schemas.microsoft.com/office/drawing/2014/main" id="{68130B3A-42E0-2643-850C-40A16366E5BC}"/>
              </a:ext>
            </a:extLst>
          </p:cNvPr>
          <p:cNvSpPr>
            <a:spLocks noGrp="1"/>
          </p:cNvSpPr>
          <p:nvPr>
            <p:ph type="body" sz="quarter" idx="18"/>
          </p:nvPr>
        </p:nvSpPr>
        <p:spPr>
          <a:xfrm>
            <a:off x="2344025" y="1483153"/>
            <a:ext cx="7500937" cy="1957388"/>
          </a:xfrm>
        </p:spPr>
        <p:txBody>
          <a:bodyPr/>
          <a:lstStyle/>
          <a:p>
            <a:r>
              <a:rPr lang="en-US" dirty="0">
                <a:latin typeface="+mn-lt"/>
              </a:rPr>
              <a:t>Through Advocacy, </a:t>
            </a:r>
          </a:p>
          <a:p>
            <a:r>
              <a:rPr lang="en-US" dirty="0">
                <a:latin typeface="+mn-lt"/>
              </a:rPr>
              <a:t>Education, Litigation</a:t>
            </a:r>
          </a:p>
          <a:p>
            <a:endParaRPr lang="en-US" dirty="0"/>
          </a:p>
        </p:txBody>
      </p:sp>
      <p:sp>
        <p:nvSpPr>
          <p:cNvPr id="6" name="Text Placeholder 5">
            <a:extLst>
              <a:ext uri="{FF2B5EF4-FFF2-40B4-BE49-F238E27FC236}">
                <a16:creationId xmlns:a16="http://schemas.microsoft.com/office/drawing/2014/main" id="{A978AE9D-2A36-424C-9F02-407ADA7A816D}"/>
              </a:ext>
            </a:extLst>
          </p:cNvPr>
          <p:cNvSpPr>
            <a:spLocks noGrp="1"/>
          </p:cNvSpPr>
          <p:nvPr>
            <p:ph type="body" sz="quarter" idx="19"/>
          </p:nvPr>
        </p:nvSpPr>
        <p:spPr>
          <a:xfrm>
            <a:off x="2467043" y="3915850"/>
            <a:ext cx="7254900" cy="1040744"/>
          </a:xfrm>
        </p:spPr>
        <p:txBody>
          <a:bodyPr>
            <a:noAutofit/>
          </a:bodyPr>
          <a:lstStyle/>
          <a:p>
            <a:r>
              <a:rPr lang="en-US" sz="2400" dirty="0">
                <a:latin typeface="+mn-lt"/>
              </a:rPr>
              <a:t>The Virginia Poverty Law Center (VPLC) breaks down systemic barriers keeping low-income Virginians in the cycle of poverty</a:t>
            </a:r>
          </a:p>
          <a:p>
            <a:endParaRPr lang="en-US" sz="2400" dirty="0"/>
          </a:p>
        </p:txBody>
      </p:sp>
    </p:spTree>
    <p:extLst>
      <p:ext uri="{BB962C8B-B14F-4D97-AF65-F5344CB8AC3E}">
        <p14:creationId xmlns:p14="http://schemas.microsoft.com/office/powerpoint/2010/main" val="42334601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TotalTime>
  <Words>3500</Words>
  <Application>Microsoft Macintosh PowerPoint</Application>
  <PresentationFormat>Widescreen</PresentationFormat>
  <Paragraphs>224</Paragraphs>
  <Slides>34</Slides>
  <Notes>21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34</vt:i4>
      </vt:variant>
    </vt:vector>
  </HeadingPairs>
  <TitlesOfParts>
    <vt:vector size="43" baseType="lpstr">
      <vt:lpstr>Apple Braille</vt:lpstr>
      <vt:lpstr>Arial</vt:lpstr>
      <vt:lpstr>Calibri</vt:lpstr>
      <vt:lpstr>Calibri Light</vt:lpstr>
      <vt:lpstr>Symbol</vt:lpstr>
      <vt:lpstr>Times New Roman</vt:lpstr>
      <vt:lpstr>Tisa Offc Serif Pro</vt:lpstr>
      <vt:lpstr>Wingdings</vt:lpstr>
      <vt:lpstr>Office Theme</vt:lpstr>
      <vt:lpstr>Fighting Back Against Domestic Abuse:  Helping Domestic Violence Survivors Through Representation, Advocacy, and Policy - Examined Through a Tax Lens</vt:lpstr>
      <vt:lpstr>Our Panelists</vt:lpstr>
      <vt:lpstr>National Network to End Domestic Violence (NNEDV)</vt:lpstr>
      <vt:lpstr>NNEDV Federal Policy Priorities</vt:lpstr>
      <vt:lpstr>COVID-19 Economic Impact Payments (EIPs)</vt:lpstr>
      <vt:lpstr>Challenges/Barriers to Accessing EIPs</vt:lpstr>
      <vt:lpstr>Challenges/Barriers to Accessing EIPs</vt:lpstr>
      <vt:lpstr>Steps Taken</vt:lpstr>
      <vt:lpstr>PowerPoint Presentation</vt:lpstr>
      <vt:lpstr>PowerPoint Presentation</vt:lpstr>
      <vt:lpstr>2021: APS Workers may Request POs on behalf of Incapacitated Adults</vt:lpstr>
      <vt:lpstr>2021: APS Workers may Request POs on behalf of Incapacitated Adults (cont’d)</vt:lpstr>
      <vt:lpstr>2021: APS Workers may Request POs on behalf of Incapacitated Adults (cont’d)</vt:lpstr>
      <vt:lpstr>2021: APS Workers may Request POs on behalf of Incapacitated Adults (cont’d)</vt:lpstr>
      <vt:lpstr>2021: APS Workers may Request POs on behalf of Incapacitated Adults (cont’d)</vt:lpstr>
      <vt:lpstr>2022: Changes “incapacitated adult” to “vulnerable adult” for A &amp; N </vt:lpstr>
      <vt:lpstr>2022: Language Access Services at State Agencies</vt:lpstr>
      <vt:lpstr>2022: Sexual and Domestic Violence Prevention Funds</vt:lpstr>
      <vt:lpstr>2022: Earmarks for Specific Victim Services Agencies</vt:lpstr>
      <vt:lpstr>2022: Virginia Sexual and Domestic Violence Victim Fund</vt:lpstr>
      <vt:lpstr>PowerPoint Presentation</vt:lpstr>
      <vt:lpstr>HB 713 CARRIED OVER TO 2023: Bill to criminalize “Coercive Control” and to include it in the Definition of Family Abuse</vt:lpstr>
      <vt:lpstr>CARRIED OVER TO 2023: Bill to criminalize “Coercive Control” and to include it in the Definition of Family Abuse (cont’d)</vt:lpstr>
      <vt:lpstr>CARRIED OVER TO 2023: Bill to criminalize “Coercive Control” and to include it in the Definition of Family Abuse (cont’d)</vt:lpstr>
      <vt:lpstr>CARRIED OVER TO 2023: Bill to criminalize “Coercive Control” and to include it in the Definition of Family Abuse (cont’d)</vt:lpstr>
      <vt:lpstr>CARRIED OVER TO 2023: Bill to criminalize “Coercive Control” and to include it in the Definition of Family Abuse (cont’d)</vt:lpstr>
      <vt:lpstr>CARRIED OVER TO 2023: Bill to criminalize “Coercive Control” and to include it in the Definition of Family Abuse (cont’d)</vt:lpstr>
      <vt:lpstr>Who is “married” for tax filing purposes?</vt:lpstr>
      <vt:lpstr>Joint Income Tax Returns </vt:lpstr>
      <vt:lpstr>Pros of Married Filing Jointly Filing Status</vt:lpstr>
      <vt:lpstr>Cons of Married Filing Jointly Filing Status</vt:lpstr>
      <vt:lpstr>Marriage Tax Trilemma </vt:lpstr>
      <vt:lpstr>Marriage Tax Trilemma</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Fighting Back Against Domestic Abuse:  Helping Domestic Violence Survivors Through Representation, Advocacy, and Policy - Examined Through a Tax Lens</dc:title>
  <dc:creator>Nancy Rossner</dc:creator>
  <cp:lastModifiedBy>Nancy Rossner</cp:lastModifiedBy>
  <cp:revision>4</cp:revision>
  <dcterms:created xsi:type="dcterms:W3CDTF">2022-11-14T18:34:59Z</dcterms:created>
  <dcterms:modified xsi:type="dcterms:W3CDTF">2022-11-15T03:26:47Z</dcterms:modified>
</cp:coreProperties>
</file>